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TAN Mon Cheri" charset="1" panose="00000000000000000000"/>
      <p:regular r:id="rId14"/>
    </p:embeddedFont>
    <p:embeddedFont>
      <p:font typeface="Barlow Light" charset="1" panose="00000400000000000000"/>
      <p:regular r:id="rId15"/>
    </p:embeddedFont>
    <p:embeddedFont>
      <p:font typeface="Barlow Light Bold" charset="1" panose="00000500000000000000"/>
      <p:regular r:id="rId16"/>
    </p:embeddedFont>
    <p:embeddedFont>
      <p:font typeface="Barlow Light Italics" charset="1" panose="00000400000000000000"/>
      <p:regular r:id="rId17"/>
    </p:embeddedFont>
    <p:embeddedFont>
      <p:font typeface="Barlow Light Bold Italics" charset="1" panose="00000500000000000000"/>
      <p:regular r:id="rId18"/>
    </p:embeddedFont>
    <p:embeddedFont>
      <p:font typeface="Barlow Medium" charset="1" panose="00000600000000000000"/>
      <p:regular r:id="rId19"/>
    </p:embeddedFont>
    <p:embeddedFont>
      <p:font typeface="Barlow Medium Bold" charset="1" panose="00000700000000000000"/>
      <p:regular r:id="rId20"/>
    </p:embeddedFont>
    <p:embeddedFont>
      <p:font typeface="Barlow Medium Italics" charset="1" panose="00000600000000000000"/>
      <p:regular r:id="rId21"/>
    </p:embeddedFont>
    <p:embeddedFont>
      <p:font typeface="Barlow Medium Bold Italics" charset="1" panose="000007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2.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pn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18.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05F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407351">
            <a:off x="-1052828" y="-4742180"/>
            <a:ext cx="11220973" cy="1046355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619392" y="1597235"/>
            <a:ext cx="8618816" cy="897793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4795053" y="8076655"/>
            <a:ext cx="4591019" cy="499702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6394957" y="468190"/>
            <a:ext cx="1307693" cy="788592"/>
          </a:xfrm>
          <a:prstGeom prst="rect">
            <a:avLst/>
          </a:prstGeom>
        </p:spPr>
      </p:pic>
      <p:sp>
        <p:nvSpPr>
          <p:cNvPr name="TextBox 6" id="6"/>
          <p:cNvSpPr txBox="true"/>
          <p:nvPr/>
        </p:nvSpPr>
        <p:spPr>
          <a:xfrm rot="0">
            <a:off x="831657" y="3668027"/>
            <a:ext cx="9800475" cy="3061258"/>
          </a:xfrm>
          <a:prstGeom prst="rect">
            <a:avLst/>
          </a:prstGeom>
        </p:spPr>
        <p:txBody>
          <a:bodyPr anchor="t" rtlCol="false" tIns="0" lIns="0" bIns="0" rIns="0">
            <a:spAutoFit/>
          </a:bodyPr>
          <a:lstStyle/>
          <a:p>
            <a:pPr>
              <a:lnSpc>
                <a:spcPts val="12480"/>
              </a:lnSpc>
            </a:pPr>
            <a:r>
              <a:rPr lang="en-US" sz="7800">
                <a:solidFill>
                  <a:srgbClr val="FAF2E9"/>
                </a:solidFill>
                <a:latin typeface="TAN Mon Cheri"/>
              </a:rPr>
              <a:t>MINI PROJECT REDESIGN  </a:t>
            </a:r>
          </a:p>
        </p:txBody>
      </p:sp>
      <p:sp>
        <p:nvSpPr>
          <p:cNvPr name="TextBox 7" id="7"/>
          <p:cNvSpPr txBox="true"/>
          <p:nvPr/>
        </p:nvSpPr>
        <p:spPr>
          <a:xfrm rot="0">
            <a:off x="831657" y="885881"/>
            <a:ext cx="4371217" cy="276113"/>
          </a:xfrm>
          <a:prstGeom prst="rect">
            <a:avLst/>
          </a:prstGeom>
        </p:spPr>
        <p:txBody>
          <a:bodyPr anchor="t" rtlCol="false" tIns="0" lIns="0" bIns="0" rIns="0">
            <a:spAutoFit/>
          </a:bodyPr>
          <a:lstStyle/>
          <a:p>
            <a:pPr>
              <a:lnSpc>
                <a:spcPts val="2160"/>
              </a:lnSpc>
            </a:pPr>
            <a:r>
              <a:rPr lang="en-US" sz="1800">
                <a:solidFill>
                  <a:srgbClr val="FAF2E9"/>
                </a:solidFill>
                <a:latin typeface="Barlow Light Bold"/>
              </a:rPr>
              <a:t>10 April 2022</a:t>
            </a:r>
          </a:p>
        </p:txBody>
      </p:sp>
      <p:sp>
        <p:nvSpPr>
          <p:cNvPr name="TextBox 8" id="8"/>
          <p:cNvSpPr txBox="true"/>
          <p:nvPr/>
        </p:nvSpPr>
        <p:spPr>
          <a:xfrm rot="0">
            <a:off x="7100087" y="827629"/>
            <a:ext cx="4371217" cy="276113"/>
          </a:xfrm>
          <a:prstGeom prst="rect">
            <a:avLst/>
          </a:prstGeom>
        </p:spPr>
        <p:txBody>
          <a:bodyPr anchor="t" rtlCol="false" tIns="0" lIns="0" bIns="0" rIns="0">
            <a:spAutoFit/>
          </a:bodyPr>
          <a:lstStyle/>
          <a:p>
            <a:pPr>
              <a:lnSpc>
                <a:spcPts val="2160"/>
              </a:lnSpc>
            </a:pPr>
            <a:r>
              <a:rPr lang="en-US" sz="1800">
                <a:solidFill>
                  <a:srgbClr val="FAF2E9"/>
                </a:solidFill>
                <a:latin typeface="Barlow Light Bold"/>
              </a:rPr>
              <a:t>Becoming Profesional ui/ux designer</a:t>
            </a:r>
          </a:p>
        </p:txBody>
      </p:sp>
      <p:sp>
        <p:nvSpPr>
          <p:cNvPr name="TextBox 9" id="9"/>
          <p:cNvSpPr txBox="true"/>
          <p:nvPr/>
        </p:nvSpPr>
        <p:spPr>
          <a:xfrm rot="0">
            <a:off x="831657" y="7486851"/>
            <a:ext cx="9156891" cy="589804"/>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FAF2E9"/>
                </a:solidFill>
                <a:latin typeface="Barlow Medium"/>
              </a:rPr>
              <a:t>WEBSITE   PT.  Kereta Api Indonesia   (PERSERO)</a:t>
            </a:r>
          </a:p>
        </p:txBody>
      </p:sp>
      <p:grpSp>
        <p:nvGrpSpPr>
          <p:cNvPr name="Group 10" id="10"/>
          <p:cNvGrpSpPr/>
          <p:nvPr/>
        </p:nvGrpSpPr>
        <p:grpSpPr>
          <a:xfrm rot="0">
            <a:off x="13094046" y="7509102"/>
            <a:ext cx="4371217" cy="1360330"/>
            <a:chOff x="0" y="0"/>
            <a:chExt cx="5828290" cy="1813774"/>
          </a:xfrm>
        </p:grpSpPr>
        <p:sp>
          <p:nvSpPr>
            <p:cNvPr name="TextBox 11" id="11"/>
            <p:cNvSpPr txBox="true"/>
            <p:nvPr/>
          </p:nvSpPr>
          <p:spPr>
            <a:xfrm rot="0">
              <a:off x="0" y="-79375"/>
              <a:ext cx="5828290" cy="663575"/>
            </a:xfrm>
            <a:prstGeom prst="rect">
              <a:avLst/>
            </a:prstGeom>
          </p:spPr>
          <p:txBody>
            <a:bodyPr anchor="t" rtlCol="false" tIns="0" lIns="0" bIns="0" rIns="0">
              <a:spAutoFit/>
            </a:bodyPr>
            <a:lstStyle/>
            <a:p>
              <a:pPr marL="0" indent="0" lvl="0">
                <a:lnSpc>
                  <a:spcPts val="4199"/>
                </a:lnSpc>
              </a:pPr>
              <a:r>
                <a:rPr lang="en-US" sz="2999">
                  <a:solidFill>
                    <a:srgbClr val="FAF2E9"/>
                  </a:solidFill>
                  <a:latin typeface="Barlow Medium"/>
                </a:rPr>
                <a:t>Dini Arisa Octavianti</a:t>
              </a:r>
            </a:p>
          </p:txBody>
        </p:sp>
        <p:sp>
          <p:nvSpPr>
            <p:cNvPr name="TextBox 12" id="12"/>
            <p:cNvSpPr txBox="true"/>
            <p:nvPr/>
          </p:nvSpPr>
          <p:spPr>
            <a:xfrm rot="0">
              <a:off x="0" y="799355"/>
              <a:ext cx="5828290" cy="1014419"/>
            </a:xfrm>
            <a:prstGeom prst="rect">
              <a:avLst/>
            </a:prstGeom>
          </p:spPr>
          <p:txBody>
            <a:bodyPr anchor="t" rtlCol="false" tIns="0" lIns="0" bIns="0" rIns="0">
              <a:spAutoFit/>
            </a:bodyPr>
            <a:lstStyle/>
            <a:p>
              <a:pPr>
                <a:lnSpc>
                  <a:spcPts val="3079"/>
                </a:lnSpc>
              </a:pPr>
              <a:r>
                <a:rPr lang="en-US" sz="2199">
                  <a:solidFill>
                    <a:srgbClr val="FAF2E9"/>
                  </a:solidFill>
                  <a:latin typeface="Barlow Light Bold"/>
                </a:rPr>
                <a:t>2031348</a:t>
              </a:r>
            </a:p>
            <a:p>
              <a:pPr>
                <a:lnSpc>
                  <a:spcPts val="3079"/>
                </a:lnSpc>
              </a:pPr>
              <a:r>
                <a:rPr lang="en-US" sz="2199">
                  <a:solidFill>
                    <a:srgbClr val="FAF2E9"/>
                  </a:solidFill>
                  <a:latin typeface="Barlow Light Bold"/>
                </a:rPr>
                <a:t>Kelas B</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42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8797" y="-3073969"/>
            <a:ext cx="8812299" cy="82174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321980">
            <a:off x="12966768" y="4766514"/>
            <a:ext cx="6048756" cy="82296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89614" y="-1010770"/>
            <a:ext cx="3628446" cy="3642104"/>
          </a:xfrm>
          <a:prstGeom prst="rect">
            <a:avLst/>
          </a:prstGeom>
        </p:spPr>
      </p:pic>
      <p:sp>
        <p:nvSpPr>
          <p:cNvPr name="TextBox 5" id="5"/>
          <p:cNvSpPr txBox="true"/>
          <p:nvPr/>
        </p:nvSpPr>
        <p:spPr>
          <a:xfrm rot="0">
            <a:off x="4721620" y="4250420"/>
            <a:ext cx="9220200" cy="1111212"/>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DEFINE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79060">
            <a:off x="1808565" y="1609010"/>
            <a:ext cx="6468369" cy="8755829"/>
          </a:xfrm>
          <a:prstGeom prst="rect">
            <a:avLst/>
          </a:prstGeom>
        </p:spPr>
      </p:pic>
      <p:grpSp>
        <p:nvGrpSpPr>
          <p:cNvPr name="Group 3" id="3"/>
          <p:cNvGrpSpPr>
            <a:grpSpLocks noChangeAspect="true"/>
          </p:cNvGrpSpPr>
          <p:nvPr/>
        </p:nvGrpSpPr>
        <p:grpSpPr>
          <a:xfrm rot="0">
            <a:off x="691701" y="1028700"/>
            <a:ext cx="8203994" cy="6857569"/>
            <a:chOff x="0" y="0"/>
            <a:chExt cx="4983480" cy="4165600"/>
          </a:xfrm>
        </p:grpSpPr>
        <p:sp>
          <p:nvSpPr>
            <p:cNvPr name="Freeform 4" id="4"/>
            <p:cNvSpPr/>
            <p:nvPr/>
          </p:nvSpPr>
          <p:spPr>
            <a:xfrm>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3"/>
              <a:stretch>
                <a:fillRect l="-12309" r="-12309" t="0" b="0"/>
              </a:stretch>
            </a:blipFill>
          </p:spPr>
        </p:sp>
      </p:grpSp>
      <p:grpSp>
        <p:nvGrpSpPr>
          <p:cNvPr name="Group 5" id="5"/>
          <p:cNvGrpSpPr/>
          <p:nvPr/>
        </p:nvGrpSpPr>
        <p:grpSpPr>
          <a:xfrm rot="0">
            <a:off x="9668497" y="1231988"/>
            <a:ext cx="7847315" cy="7142497"/>
            <a:chOff x="0" y="0"/>
            <a:chExt cx="10463086" cy="9523329"/>
          </a:xfrm>
        </p:grpSpPr>
        <p:sp>
          <p:nvSpPr>
            <p:cNvPr name="TextBox 6" id="6"/>
            <p:cNvSpPr txBox="true"/>
            <p:nvPr/>
          </p:nvSpPr>
          <p:spPr>
            <a:xfrm rot="0">
              <a:off x="0" y="-104775"/>
              <a:ext cx="10463086" cy="1181817"/>
            </a:xfrm>
            <a:prstGeom prst="rect">
              <a:avLst/>
            </a:prstGeom>
          </p:spPr>
          <p:txBody>
            <a:bodyPr anchor="t" rtlCol="false" tIns="0" lIns="0" bIns="0" rIns="0">
              <a:spAutoFit/>
            </a:bodyPr>
            <a:lstStyle/>
            <a:p>
              <a:pPr>
                <a:lnSpc>
                  <a:spcPts val="7444"/>
                </a:lnSpc>
              </a:pPr>
              <a:r>
                <a:rPr lang="en-US" sz="5317">
                  <a:solidFill>
                    <a:srgbClr val="374235"/>
                  </a:solidFill>
                  <a:latin typeface="TAN Mon Cheri"/>
                </a:rPr>
                <a:t>PAIN POINT</a:t>
              </a:r>
            </a:p>
          </p:txBody>
        </p:sp>
        <p:sp>
          <p:nvSpPr>
            <p:cNvPr name="TextBox 7" id="7"/>
            <p:cNvSpPr txBox="true"/>
            <p:nvPr/>
          </p:nvSpPr>
          <p:spPr>
            <a:xfrm rot="0">
              <a:off x="0" y="1627767"/>
              <a:ext cx="10463086" cy="7895561"/>
            </a:xfrm>
            <a:prstGeom prst="rect">
              <a:avLst/>
            </a:prstGeom>
          </p:spPr>
          <p:txBody>
            <a:bodyPr anchor="t" rtlCol="false" tIns="0" lIns="0" bIns="0" rIns="0">
              <a:spAutoFit/>
            </a:bodyPr>
            <a:lstStyle/>
            <a:p>
              <a:pPr marL="573061" indent="-286530" lvl="1">
                <a:lnSpc>
                  <a:spcPts val="3981"/>
                </a:lnSpc>
                <a:buFont typeface="Arial"/>
                <a:buChar char="•"/>
              </a:pPr>
              <a:r>
                <a:rPr lang="en-US" sz="2654">
                  <a:solidFill>
                    <a:srgbClr val="374235"/>
                  </a:solidFill>
                  <a:latin typeface="Barlow Medium"/>
                </a:rPr>
                <a:t> Landing page terlalu ramai iklan jadi sangat mengganggu</a:t>
              </a:r>
            </a:p>
            <a:p>
              <a:pPr marL="573061" indent="-286530" lvl="1">
                <a:lnSpc>
                  <a:spcPts val="3981"/>
                </a:lnSpc>
                <a:buFont typeface="Arial"/>
                <a:buChar char="•"/>
              </a:pPr>
              <a:r>
                <a:rPr lang="en-US" sz="2654">
                  <a:solidFill>
                    <a:srgbClr val="374235"/>
                  </a:solidFill>
                  <a:latin typeface="Barlow Medium"/>
                </a:rPr>
                <a:t>Navbar Landing page tidak kelihatan jadi banyak waktu habis cuma buat explore landingpage pelan-pelan.</a:t>
              </a:r>
            </a:p>
            <a:p>
              <a:pPr marL="573061" indent="-286530" lvl="1">
                <a:lnSpc>
                  <a:spcPts val="3981"/>
                </a:lnSpc>
                <a:buFont typeface="Arial"/>
                <a:buChar char="•"/>
              </a:pPr>
              <a:r>
                <a:rPr lang="en-US" sz="2654">
                  <a:solidFill>
                    <a:srgbClr val="374235"/>
                  </a:solidFill>
                  <a:latin typeface="Barlow Medium"/>
                </a:rPr>
                <a:t>Hierarki pada registrasi page buruk</a:t>
              </a:r>
            </a:p>
            <a:p>
              <a:pPr marL="573061" indent="-286530" lvl="1">
                <a:lnSpc>
                  <a:spcPts val="3981"/>
                </a:lnSpc>
                <a:buFont typeface="Arial"/>
                <a:buChar char="•"/>
              </a:pPr>
              <a:r>
                <a:rPr lang="en-US" sz="2654">
                  <a:solidFill>
                    <a:srgbClr val="374235"/>
                  </a:solidFill>
                  <a:latin typeface="Barlow Medium"/>
                </a:rPr>
                <a:t>Background Registrasi page monoton hanya warna putih</a:t>
              </a:r>
            </a:p>
            <a:p>
              <a:pPr marL="573061" indent="-286530" lvl="1">
                <a:lnSpc>
                  <a:spcPts val="3981"/>
                </a:lnSpc>
                <a:buFont typeface="Arial"/>
                <a:buChar char="•"/>
              </a:pPr>
              <a:r>
                <a:rPr lang="en-US" sz="2654">
                  <a:solidFill>
                    <a:srgbClr val="374235"/>
                  </a:solidFill>
                  <a:latin typeface="Barlow Medium"/>
                </a:rPr>
                <a:t>Placeholder tidak trendy dan konsisten </a:t>
              </a:r>
            </a:p>
            <a:p>
              <a:pPr marL="573061" indent="-286530" lvl="1">
                <a:lnSpc>
                  <a:spcPts val="3981"/>
                </a:lnSpc>
                <a:buFont typeface="Arial"/>
                <a:buChar char="•"/>
              </a:pPr>
              <a:r>
                <a:rPr lang="en-US" sz="2654">
                  <a:solidFill>
                    <a:srgbClr val="374235"/>
                  </a:solidFill>
                  <a:latin typeface="Barlow Medium"/>
                </a:rPr>
                <a:t>Informasi saat registrasi masih kurang jadi kebingungan </a:t>
              </a:r>
            </a:p>
            <a:p>
              <a:pPr algn="l" marL="0" indent="0" lvl="0">
                <a:lnSpc>
                  <a:spcPts val="3143"/>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79060">
            <a:off x="1808565" y="1609010"/>
            <a:ext cx="6468369" cy="8755829"/>
          </a:xfrm>
          <a:prstGeom prst="rect">
            <a:avLst/>
          </a:prstGeom>
        </p:spPr>
      </p:pic>
      <p:grpSp>
        <p:nvGrpSpPr>
          <p:cNvPr name="Group 3" id="3"/>
          <p:cNvGrpSpPr>
            <a:grpSpLocks noChangeAspect="true"/>
          </p:cNvGrpSpPr>
          <p:nvPr/>
        </p:nvGrpSpPr>
        <p:grpSpPr>
          <a:xfrm rot="0">
            <a:off x="691701" y="1028700"/>
            <a:ext cx="8322235" cy="6956405"/>
            <a:chOff x="0" y="0"/>
            <a:chExt cx="4983480" cy="4165600"/>
          </a:xfrm>
        </p:grpSpPr>
        <p:sp>
          <p:nvSpPr>
            <p:cNvPr name="Freeform 4" id="4"/>
            <p:cNvSpPr/>
            <p:nvPr/>
          </p:nvSpPr>
          <p:spPr>
            <a:xfrm>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09" y="2160270"/>
                    <a:pt x="3896359" y="2302510"/>
                    <a:pt x="4067809" y="2602230"/>
                  </a:cubicBezTo>
                  <a:cubicBezTo>
                    <a:pt x="4150359" y="2747010"/>
                    <a:pt x="4258309" y="2820670"/>
                    <a:pt x="4262119" y="3002280"/>
                  </a:cubicBezTo>
                  <a:cubicBezTo>
                    <a:pt x="4268469" y="3300730"/>
                    <a:pt x="3977639" y="3577590"/>
                    <a:pt x="3675379" y="3503930"/>
                  </a:cubicBezTo>
                  <a:cubicBezTo>
                    <a:pt x="3590289" y="3483610"/>
                    <a:pt x="3510279" y="3441700"/>
                    <a:pt x="3430269" y="3408680"/>
                  </a:cubicBezTo>
                  <a:cubicBezTo>
                    <a:pt x="3075939" y="3260090"/>
                    <a:pt x="2683509" y="3318510"/>
                    <a:pt x="2367279" y="3531870"/>
                  </a:cubicBezTo>
                  <a:cubicBezTo>
                    <a:pt x="2100579" y="3710941"/>
                    <a:pt x="1904999" y="3990341"/>
                    <a:pt x="1581149" y="4075430"/>
                  </a:cubicBezTo>
                  <a:cubicBezTo>
                    <a:pt x="1236979" y="4165600"/>
                    <a:pt x="855979" y="4089400"/>
                    <a:pt x="582929" y="3858260"/>
                  </a:cubicBezTo>
                  <a:cubicBezTo>
                    <a:pt x="349249" y="3657600"/>
                    <a:pt x="199389" y="3355340"/>
                    <a:pt x="201929" y="3048000"/>
                  </a:cubicBezTo>
                  <a:cubicBezTo>
                    <a:pt x="204469" y="2724150"/>
                    <a:pt x="365759" y="2429510"/>
                    <a:pt x="425449" y="2115820"/>
                  </a:cubicBezTo>
                  <a:cubicBezTo>
                    <a:pt x="459739" y="1931670"/>
                    <a:pt x="459739" y="1732280"/>
                    <a:pt x="393699"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3"/>
              <a:stretch>
                <a:fillRect l="-11920" r="-11920" t="0" b="0"/>
              </a:stretch>
            </a:blipFill>
          </p:spPr>
        </p:sp>
      </p:grpSp>
      <p:grpSp>
        <p:nvGrpSpPr>
          <p:cNvPr name="Group 5" id="5"/>
          <p:cNvGrpSpPr/>
          <p:nvPr/>
        </p:nvGrpSpPr>
        <p:grpSpPr>
          <a:xfrm rot="0">
            <a:off x="9668497" y="1319838"/>
            <a:ext cx="7995772" cy="7791970"/>
            <a:chOff x="0" y="0"/>
            <a:chExt cx="10661029" cy="10389294"/>
          </a:xfrm>
        </p:grpSpPr>
        <p:sp>
          <p:nvSpPr>
            <p:cNvPr name="TextBox 6" id="6"/>
            <p:cNvSpPr txBox="true"/>
            <p:nvPr/>
          </p:nvSpPr>
          <p:spPr>
            <a:xfrm rot="0">
              <a:off x="0" y="-95250"/>
              <a:ext cx="10661029" cy="1192635"/>
            </a:xfrm>
            <a:prstGeom prst="rect">
              <a:avLst/>
            </a:prstGeom>
          </p:spPr>
          <p:txBody>
            <a:bodyPr anchor="t" rtlCol="false" tIns="0" lIns="0" bIns="0" rIns="0">
              <a:spAutoFit/>
            </a:bodyPr>
            <a:lstStyle/>
            <a:p>
              <a:pPr>
                <a:lnSpc>
                  <a:spcPts val="7585"/>
                </a:lnSpc>
              </a:pPr>
              <a:r>
                <a:rPr lang="en-US" sz="5418">
                  <a:solidFill>
                    <a:srgbClr val="FFFFFF"/>
                  </a:solidFill>
                  <a:latin typeface="TAN Mon Cheri"/>
                </a:rPr>
                <a:t>PAIN POINT</a:t>
              </a:r>
            </a:p>
          </p:txBody>
        </p:sp>
        <p:sp>
          <p:nvSpPr>
            <p:cNvPr name="TextBox 7" id="7"/>
            <p:cNvSpPr txBox="true"/>
            <p:nvPr/>
          </p:nvSpPr>
          <p:spPr>
            <a:xfrm rot="0">
              <a:off x="0" y="1659970"/>
              <a:ext cx="10661029" cy="8729323"/>
            </a:xfrm>
            <a:prstGeom prst="rect">
              <a:avLst/>
            </a:prstGeom>
          </p:spPr>
          <p:txBody>
            <a:bodyPr anchor="t" rtlCol="false" tIns="0" lIns="0" bIns="0" rIns="0">
              <a:spAutoFit/>
            </a:bodyPr>
            <a:lstStyle/>
            <a:p>
              <a:pPr marL="583902" indent="-291951" lvl="1">
                <a:lnSpc>
                  <a:spcPts val="4056"/>
                </a:lnSpc>
                <a:buFont typeface="Arial"/>
                <a:buChar char="•"/>
              </a:pPr>
              <a:r>
                <a:rPr lang="en-US" sz="2704">
                  <a:solidFill>
                    <a:srgbClr val="FFFFFF"/>
                  </a:solidFill>
                  <a:latin typeface="Barlow Medium"/>
                </a:rPr>
                <a:t>Tampilan landing page seperti website booking hotel bukan kereta api</a:t>
              </a:r>
            </a:p>
            <a:p>
              <a:pPr marL="583902" indent="-291951" lvl="1">
                <a:lnSpc>
                  <a:spcPts val="4056"/>
                </a:lnSpc>
                <a:buFont typeface="Arial"/>
                <a:buChar char="•"/>
              </a:pPr>
              <a:r>
                <a:rPr lang="en-US" sz="2704">
                  <a:solidFill>
                    <a:srgbClr val="FFFFFF"/>
                  </a:solidFill>
                  <a:latin typeface="Barlow Medium"/>
                </a:rPr>
                <a:t>Fungsi side bar pesan tiket  tidak dimengerti oleh user</a:t>
              </a:r>
            </a:p>
            <a:p>
              <a:pPr marL="583902" indent="-291951" lvl="1">
                <a:lnSpc>
                  <a:spcPts val="4056"/>
                </a:lnSpc>
                <a:buFont typeface="Arial"/>
                <a:buChar char="•"/>
              </a:pPr>
              <a:r>
                <a:rPr lang="en-US" sz="2704">
                  <a:solidFill>
                    <a:srgbClr val="FFFFFF"/>
                  </a:solidFill>
                  <a:latin typeface="Barlow Medium"/>
                </a:rPr>
                <a:t>Input data registrasinya banyak dan diminta berulang  (contoh: alamat)</a:t>
              </a:r>
            </a:p>
            <a:p>
              <a:pPr marL="583902" indent="-291951" lvl="1">
                <a:lnSpc>
                  <a:spcPts val="4056"/>
                </a:lnSpc>
                <a:buFont typeface="Arial"/>
                <a:buChar char="•"/>
              </a:pPr>
              <a:r>
                <a:rPr lang="en-US" sz="2704">
                  <a:solidFill>
                    <a:srgbClr val="FFFFFF"/>
                  </a:solidFill>
                  <a:latin typeface="Barlow Medium"/>
                </a:rPr>
                <a:t>Letak form registnya tidak bagus karena dipinggir</a:t>
              </a:r>
            </a:p>
            <a:p>
              <a:pPr marL="583902" indent="-291951" lvl="1">
                <a:lnSpc>
                  <a:spcPts val="4056"/>
                </a:lnSpc>
                <a:buFont typeface="Arial"/>
                <a:buChar char="•"/>
              </a:pPr>
              <a:r>
                <a:rPr lang="en-US" sz="2704">
                  <a:solidFill>
                    <a:srgbClr val="FFFFFF"/>
                  </a:solidFill>
                  <a:latin typeface="Barlow Medium"/>
                </a:rPr>
                <a:t>Kurang informasi yang jelas saat sudah mengirim form registrasi (hanya layar putih kosong)</a:t>
              </a:r>
            </a:p>
            <a:p>
              <a:pPr marL="583902" indent="-291951" lvl="1">
                <a:lnSpc>
                  <a:spcPts val="4056"/>
                </a:lnSpc>
                <a:buFont typeface="Arial"/>
                <a:buChar char="•"/>
              </a:pPr>
              <a:r>
                <a:rPr lang="en-US" sz="2704">
                  <a:solidFill>
                    <a:srgbClr val="FFFFFF"/>
                  </a:solidFill>
                  <a:latin typeface="Barlow Medium"/>
                </a:rPr>
                <a:t>Merasa ribet karena harus input id KTP/SIM/PASPORT</a:t>
              </a:r>
            </a:p>
            <a:p>
              <a:pPr algn="l" marL="0" indent="0" lvl="0">
                <a:lnSpc>
                  <a:spcPts val="3202"/>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79060">
            <a:off x="11171083" y="-1582224"/>
            <a:ext cx="6468369" cy="875582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15694" y="2795691"/>
            <a:ext cx="17056611" cy="6661528"/>
          </a:xfrm>
          <a:prstGeom prst="rect">
            <a:avLst/>
          </a:prstGeom>
        </p:spPr>
      </p:pic>
      <p:sp>
        <p:nvSpPr>
          <p:cNvPr name="TextBox 4" id="4"/>
          <p:cNvSpPr txBox="true"/>
          <p:nvPr/>
        </p:nvSpPr>
        <p:spPr>
          <a:xfrm rot="0">
            <a:off x="6702881" y="933450"/>
            <a:ext cx="5304606" cy="887021"/>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USER PERSONA 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679060">
            <a:off x="1808565" y="1609010"/>
            <a:ext cx="6468369" cy="875582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48767" y="2929754"/>
            <a:ext cx="16990466" cy="6635695"/>
          </a:xfrm>
          <a:prstGeom prst="rect">
            <a:avLst/>
          </a:prstGeom>
        </p:spPr>
      </p:pic>
      <p:sp>
        <p:nvSpPr>
          <p:cNvPr name="TextBox 4" id="4"/>
          <p:cNvSpPr txBox="true"/>
          <p:nvPr/>
        </p:nvSpPr>
        <p:spPr>
          <a:xfrm rot="0">
            <a:off x="6702881" y="933450"/>
            <a:ext cx="5304606" cy="887021"/>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USER PERSONA 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742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8797" y="-3073969"/>
            <a:ext cx="8812299" cy="82174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321980">
            <a:off x="12966768" y="4766514"/>
            <a:ext cx="6048756" cy="82296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89614" y="-1010770"/>
            <a:ext cx="3628446" cy="3642104"/>
          </a:xfrm>
          <a:prstGeom prst="rect">
            <a:avLst/>
          </a:prstGeom>
        </p:spPr>
      </p:pic>
      <p:sp>
        <p:nvSpPr>
          <p:cNvPr name="TextBox 5" id="5"/>
          <p:cNvSpPr txBox="true"/>
          <p:nvPr/>
        </p:nvSpPr>
        <p:spPr>
          <a:xfrm rot="0">
            <a:off x="4721620" y="4250420"/>
            <a:ext cx="9220200" cy="1111212"/>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IDEATE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42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612037"/>
            <a:ext cx="7536374" cy="8674963"/>
          </a:xfrm>
          <a:prstGeom prst="rect">
            <a:avLst/>
          </a:prstGeom>
        </p:spPr>
      </p:pic>
      <p:grpSp>
        <p:nvGrpSpPr>
          <p:cNvPr name="Group 3" id="3"/>
          <p:cNvGrpSpPr/>
          <p:nvPr/>
        </p:nvGrpSpPr>
        <p:grpSpPr>
          <a:xfrm rot="0">
            <a:off x="9522528" y="2887417"/>
            <a:ext cx="8085074" cy="6370883"/>
            <a:chOff x="0" y="0"/>
            <a:chExt cx="10780098" cy="8494511"/>
          </a:xfrm>
        </p:grpSpPr>
        <p:pic>
          <p:nvPicPr>
            <p:cNvPr name="Picture 4" id="4"/>
            <p:cNvPicPr>
              <a:picLocks noChangeAspect="true"/>
            </p:cNvPicPr>
            <p:nvPr/>
          </p:nvPicPr>
          <p:blipFill>
            <a:blip r:embed="rId3"/>
            <a:srcRect l="0" t="12103" r="0" b="18867"/>
            <a:stretch>
              <a:fillRect/>
            </a:stretch>
          </p:blipFill>
          <p:spPr>
            <a:xfrm>
              <a:off x="0" y="0"/>
              <a:ext cx="10780098" cy="4183756"/>
            </a:xfrm>
            <a:prstGeom prst="rect">
              <a:avLst/>
            </a:prstGeom>
          </p:spPr>
        </p:pic>
        <p:pic>
          <p:nvPicPr>
            <p:cNvPr name="Picture 5" id="5"/>
            <p:cNvPicPr>
              <a:picLocks noChangeAspect="true"/>
            </p:cNvPicPr>
            <p:nvPr/>
          </p:nvPicPr>
          <p:blipFill>
            <a:blip r:embed="rId4"/>
            <a:srcRect l="0" t="12020" r="0" b="18950"/>
            <a:stretch>
              <a:fillRect/>
            </a:stretch>
          </p:blipFill>
          <p:spPr>
            <a:xfrm>
              <a:off x="0" y="4310756"/>
              <a:ext cx="10780098" cy="4183756"/>
            </a:xfrm>
            <a:prstGeom prst="rect">
              <a:avLst/>
            </a:prstGeom>
          </p:spPr>
        </p:pic>
      </p:grpSp>
      <p:sp>
        <p:nvSpPr>
          <p:cNvPr name="TextBox 6" id="6"/>
          <p:cNvSpPr txBox="true"/>
          <p:nvPr/>
        </p:nvSpPr>
        <p:spPr>
          <a:xfrm rot="0">
            <a:off x="1028700" y="904875"/>
            <a:ext cx="7981523" cy="2263775"/>
          </a:xfrm>
          <a:prstGeom prst="rect">
            <a:avLst/>
          </a:prstGeom>
        </p:spPr>
        <p:txBody>
          <a:bodyPr anchor="t" rtlCol="false" tIns="0" lIns="0" bIns="0" rIns="0">
            <a:spAutoFit/>
          </a:bodyPr>
          <a:lstStyle/>
          <a:p>
            <a:pPr>
              <a:lnSpc>
                <a:spcPts val="9100"/>
              </a:lnSpc>
            </a:pPr>
            <a:r>
              <a:rPr lang="en-US" sz="6500">
                <a:solidFill>
                  <a:srgbClr val="FAF2E9"/>
                </a:solidFill>
                <a:latin typeface="TAN Mon Cheri"/>
              </a:rPr>
              <a:t>IDEA SOLUTIONS</a:t>
            </a:r>
          </a:p>
        </p:txBody>
      </p:sp>
      <p:sp>
        <p:nvSpPr>
          <p:cNvPr name="TextBox 7" id="7"/>
          <p:cNvSpPr txBox="true"/>
          <p:nvPr/>
        </p:nvSpPr>
        <p:spPr>
          <a:xfrm rot="0">
            <a:off x="629796" y="3469863"/>
            <a:ext cx="8036451" cy="6571023"/>
          </a:xfrm>
          <a:prstGeom prst="rect">
            <a:avLst/>
          </a:prstGeom>
        </p:spPr>
        <p:txBody>
          <a:bodyPr anchor="t" rtlCol="false" tIns="0" lIns="0" bIns="0" rIns="0">
            <a:spAutoFit/>
          </a:bodyPr>
          <a:lstStyle/>
          <a:p>
            <a:pPr marL="647698" indent="-323849" lvl="1">
              <a:lnSpc>
                <a:spcPts val="4799"/>
              </a:lnSpc>
              <a:buFont typeface="Arial"/>
              <a:buChar char="•"/>
            </a:pPr>
            <a:r>
              <a:rPr lang="en-US" sz="2999">
                <a:solidFill>
                  <a:srgbClr val="FAF2E9"/>
                </a:solidFill>
                <a:latin typeface="Barlow Light Bold"/>
              </a:rPr>
              <a:t>Untuk navbar akan diberikan background yang dapat menonjolkan posisi navigasi di landing page</a:t>
            </a:r>
          </a:p>
          <a:p>
            <a:pPr marL="647698" indent="-323849" lvl="1">
              <a:lnSpc>
                <a:spcPts val="4799"/>
              </a:lnSpc>
              <a:buFont typeface="Arial"/>
              <a:buChar char="•"/>
            </a:pPr>
            <a:r>
              <a:rPr lang="en-US" sz="2999">
                <a:solidFill>
                  <a:srgbClr val="FAF2E9"/>
                </a:solidFill>
                <a:latin typeface="Barlow Light Bold"/>
              </a:rPr>
              <a:t> Atau memberikan dimensi dan merubah ukuran teks navbar </a:t>
            </a:r>
          </a:p>
          <a:p>
            <a:pPr marL="647698" indent="-323849" lvl="1">
              <a:lnSpc>
                <a:spcPts val="4799"/>
              </a:lnSpc>
              <a:buFont typeface="Arial"/>
              <a:buChar char="•"/>
            </a:pPr>
            <a:r>
              <a:rPr lang="en-US" sz="2999">
                <a:solidFill>
                  <a:srgbClr val="FAF2E9"/>
                </a:solidFill>
                <a:latin typeface="Barlow Light Bold"/>
              </a:rPr>
              <a:t>Untuk side bar pesan tiket akan dihapus dan di pindahkan ke page sendiri</a:t>
            </a:r>
          </a:p>
          <a:p>
            <a:pPr marL="647698" indent="-323849" lvl="1">
              <a:lnSpc>
                <a:spcPts val="4799"/>
              </a:lnSpc>
              <a:buFont typeface="Arial"/>
              <a:buChar char="•"/>
            </a:pPr>
            <a:r>
              <a:rPr lang="en-US" sz="2999">
                <a:solidFill>
                  <a:srgbClr val="FAF2E9"/>
                </a:solidFill>
                <a:latin typeface="Barlow Light Bold"/>
              </a:rPr>
              <a:t>Mengurangi atau memberikan tempat tersendiri untuk iklan selain informasi tiket KAI </a:t>
            </a:r>
          </a:p>
          <a:p>
            <a:pPr>
              <a:lnSpc>
                <a:spcPts val="4799"/>
              </a:lnSpc>
            </a:pPr>
          </a:p>
        </p:txBody>
      </p:sp>
      <p:sp>
        <p:nvSpPr>
          <p:cNvPr name="TextBox 8" id="8"/>
          <p:cNvSpPr txBox="true"/>
          <p:nvPr/>
        </p:nvSpPr>
        <p:spPr>
          <a:xfrm rot="0">
            <a:off x="9722926" y="1859679"/>
            <a:ext cx="8085074" cy="837528"/>
          </a:xfrm>
          <a:prstGeom prst="rect">
            <a:avLst/>
          </a:prstGeom>
        </p:spPr>
        <p:txBody>
          <a:bodyPr anchor="t" rtlCol="false" tIns="0" lIns="0" bIns="0" rIns="0">
            <a:spAutoFit/>
          </a:bodyPr>
          <a:lstStyle/>
          <a:p>
            <a:pPr algn="ctr">
              <a:lnSpc>
                <a:spcPts val="6860"/>
              </a:lnSpc>
            </a:pPr>
            <a:r>
              <a:rPr lang="en-US" sz="4900">
                <a:solidFill>
                  <a:srgbClr val="FAF2E9"/>
                </a:solidFill>
                <a:latin typeface="Barlow Medium"/>
              </a:rPr>
              <a:t>Landing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623575"/>
            <a:ext cx="11889911" cy="10938719"/>
          </a:xfrm>
          <a:prstGeom prst="rect">
            <a:avLst/>
          </a:prstGeom>
        </p:spPr>
      </p:pic>
      <p:grpSp>
        <p:nvGrpSpPr>
          <p:cNvPr name="Group 3" id="3"/>
          <p:cNvGrpSpPr>
            <a:grpSpLocks noChangeAspect="true"/>
          </p:cNvGrpSpPr>
          <p:nvPr/>
        </p:nvGrpSpPr>
        <p:grpSpPr>
          <a:xfrm rot="0">
            <a:off x="9010223" y="3168575"/>
            <a:ext cx="8982904" cy="5052820"/>
            <a:chOff x="0" y="0"/>
            <a:chExt cx="11289030" cy="6350000"/>
          </a:xfrm>
        </p:grpSpPr>
        <p:sp>
          <p:nvSpPr>
            <p:cNvPr name="Freeform 4" id="4"/>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2274" r="-2259" t="-2258" b="-2235"/>
              </a:stretch>
            </a:blipFill>
          </p:spPr>
        </p:sp>
      </p:grpSp>
      <p:sp>
        <p:nvSpPr>
          <p:cNvPr name="TextBox 5" id="5"/>
          <p:cNvSpPr txBox="true"/>
          <p:nvPr/>
        </p:nvSpPr>
        <p:spPr>
          <a:xfrm rot="0">
            <a:off x="1028700" y="904875"/>
            <a:ext cx="7981523" cy="2263775"/>
          </a:xfrm>
          <a:prstGeom prst="rect">
            <a:avLst/>
          </a:prstGeom>
        </p:spPr>
        <p:txBody>
          <a:bodyPr anchor="t" rtlCol="false" tIns="0" lIns="0" bIns="0" rIns="0">
            <a:spAutoFit/>
          </a:bodyPr>
          <a:lstStyle/>
          <a:p>
            <a:pPr>
              <a:lnSpc>
                <a:spcPts val="9100"/>
              </a:lnSpc>
            </a:pPr>
            <a:r>
              <a:rPr lang="en-US" sz="6500">
                <a:solidFill>
                  <a:srgbClr val="FAF2E9"/>
                </a:solidFill>
                <a:latin typeface="TAN Mon Cheri"/>
              </a:rPr>
              <a:t>IDEA SOLUTIONS</a:t>
            </a:r>
          </a:p>
        </p:txBody>
      </p:sp>
      <p:sp>
        <p:nvSpPr>
          <p:cNvPr name="TextBox 6" id="6"/>
          <p:cNvSpPr txBox="true"/>
          <p:nvPr/>
        </p:nvSpPr>
        <p:spPr>
          <a:xfrm rot="0">
            <a:off x="540730" y="3338641"/>
            <a:ext cx="8036451" cy="6948805"/>
          </a:xfrm>
          <a:prstGeom prst="rect">
            <a:avLst/>
          </a:prstGeom>
        </p:spPr>
        <p:txBody>
          <a:bodyPr anchor="t" rtlCol="false" tIns="0" lIns="0" bIns="0" rIns="0">
            <a:spAutoFit/>
          </a:bodyPr>
          <a:lstStyle/>
          <a:p>
            <a:pPr marL="626109" indent="-313054" lvl="1">
              <a:lnSpc>
                <a:spcPts val="4639"/>
              </a:lnSpc>
              <a:buFont typeface="Arial"/>
              <a:buChar char="•"/>
            </a:pPr>
            <a:r>
              <a:rPr lang="en-US" sz="2899">
                <a:solidFill>
                  <a:srgbClr val="FAF2E9"/>
                </a:solidFill>
                <a:latin typeface="Barlow Light Bold"/>
              </a:rPr>
              <a:t>Untuk page ini akan dibuat lebih menarik seperti form regist berada di tengah page </a:t>
            </a:r>
          </a:p>
          <a:p>
            <a:pPr marL="626109" indent="-313054" lvl="1">
              <a:lnSpc>
                <a:spcPts val="4639"/>
              </a:lnSpc>
              <a:buFont typeface="Arial"/>
              <a:buChar char="•"/>
            </a:pPr>
            <a:r>
              <a:rPr lang="en-US" sz="2899">
                <a:solidFill>
                  <a:srgbClr val="FAF2E9"/>
                </a:solidFill>
                <a:latin typeface="Barlow Light Bold"/>
              </a:rPr>
              <a:t> Kemudian memberikan placeholder shape baru dan effect dimensi yang nyata. </a:t>
            </a:r>
          </a:p>
          <a:p>
            <a:pPr marL="626109" indent="-313054" lvl="1">
              <a:lnSpc>
                <a:spcPts val="4639"/>
              </a:lnSpc>
              <a:buFont typeface="Arial"/>
              <a:buChar char="•"/>
            </a:pPr>
            <a:r>
              <a:rPr lang="en-US" sz="2899">
                <a:solidFill>
                  <a:srgbClr val="FAF2E9"/>
                </a:solidFill>
                <a:latin typeface="Barlow Light Bold"/>
              </a:rPr>
              <a:t>Untuk foto pada page tersebut mungkin akan di full page atau dihilangkan </a:t>
            </a:r>
          </a:p>
          <a:p>
            <a:pPr marL="626109" indent="-313054" lvl="1">
              <a:lnSpc>
                <a:spcPts val="4639"/>
              </a:lnSpc>
              <a:buFont typeface="Arial"/>
              <a:buChar char="•"/>
            </a:pPr>
            <a:r>
              <a:rPr lang="en-US" sz="2899">
                <a:solidFill>
                  <a:srgbClr val="FAF2E9"/>
                </a:solidFill>
                <a:latin typeface="Barlow Light Bold"/>
              </a:rPr>
              <a:t>struktur input data registrasi juga akan di buat sedikit ringkas  </a:t>
            </a:r>
          </a:p>
          <a:p>
            <a:pPr marL="626109" indent="-313054" lvl="1">
              <a:lnSpc>
                <a:spcPts val="4639"/>
              </a:lnSpc>
              <a:buFont typeface="Arial"/>
              <a:buChar char="•"/>
            </a:pPr>
            <a:r>
              <a:rPr lang="en-US" sz="2899">
                <a:solidFill>
                  <a:srgbClr val="FAF2E9"/>
                </a:solidFill>
                <a:latin typeface="Barlow Light Bold"/>
              </a:rPr>
              <a:t>Kemudian akan ada dialog tambahan yang muncul saat form berhasil di kirim kemudian di proses serta registrasi berhasil dilakukan</a:t>
            </a:r>
          </a:p>
          <a:p>
            <a:pPr>
              <a:lnSpc>
                <a:spcPts val="4639"/>
              </a:lnSpc>
            </a:pPr>
          </a:p>
        </p:txBody>
      </p:sp>
      <p:sp>
        <p:nvSpPr>
          <p:cNvPr name="TextBox 7" id="7"/>
          <p:cNvSpPr txBox="true"/>
          <p:nvPr/>
        </p:nvSpPr>
        <p:spPr>
          <a:xfrm rot="0">
            <a:off x="9722926" y="1869204"/>
            <a:ext cx="8085074" cy="828003"/>
          </a:xfrm>
          <a:prstGeom prst="rect">
            <a:avLst/>
          </a:prstGeom>
        </p:spPr>
        <p:txBody>
          <a:bodyPr anchor="t" rtlCol="false" tIns="0" lIns="0" bIns="0" rIns="0">
            <a:spAutoFit/>
          </a:bodyPr>
          <a:lstStyle/>
          <a:p>
            <a:pPr algn="ctr">
              <a:lnSpc>
                <a:spcPts val="6860"/>
              </a:lnSpc>
            </a:pPr>
            <a:r>
              <a:rPr lang="en-US" sz="4900">
                <a:solidFill>
                  <a:srgbClr val="FAF2E9"/>
                </a:solidFill>
                <a:latin typeface="Open Sans"/>
              </a:rPr>
              <a:t>Registration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1604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27480" y="-3703974"/>
            <a:ext cx="7900416"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1374414" y="7091316"/>
            <a:ext cx="8137017" cy="82296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878869" y="4377550"/>
            <a:ext cx="1748790" cy="41148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18047" y="6434950"/>
            <a:ext cx="2493494" cy="411480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80413" y="5379537"/>
            <a:ext cx="1942301" cy="4114800"/>
          </a:xfrm>
          <a:prstGeom prst="rect">
            <a:avLst/>
          </a:prstGeom>
        </p:spPr>
      </p:pic>
      <p:sp>
        <p:nvSpPr>
          <p:cNvPr name="TextBox 7" id="7"/>
          <p:cNvSpPr txBox="true"/>
          <p:nvPr/>
        </p:nvSpPr>
        <p:spPr>
          <a:xfrm rot="0">
            <a:off x="2536818" y="4761999"/>
            <a:ext cx="10829854" cy="1111250"/>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THANK YOU</a:t>
            </a:r>
          </a:p>
        </p:txBody>
      </p:sp>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074994" y="3780013"/>
            <a:ext cx="1301566" cy="1195074"/>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1604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4876491">
            <a:off x="408128" y="1589565"/>
            <a:ext cx="9719935" cy="8735791"/>
          </a:xfrm>
          <a:prstGeom prst="rect">
            <a:avLst/>
          </a:prstGeom>
        </p:spPr>
      </p:pic>
      <p:grpSp>
        <p:nvGrpSpPr>
          <p:cNvPr name="Group 3" id="3"/>
          <p:cNvGrpSpPr/>
          <p:nvPr/>
        </p:nvGrpSpPr>
        <p:grpSpPr>
          <a:xfrm rot="0">
            <a:off x="625753" y="1265529"/>
            <a:ext cx="8518247" cy="7992771"/>
            <a:chOff x="0" y="0"/>
            <a:chExt cx="11357662" cy="10657028"/>
          </a:xfrm>
        </p:grpSpPr>
        <p:pic>
          <p:nvPicPr>
            <p:cNvPr name="Picture 4" id="4"/>
            <p:cNvPicPr>
              <a:picLocks noChangeAspect="true"/>
            </p:cNvPicPr>
            <p:nvPr/>
          </p:nvPicPr>
          <p:blipFill>
            <a:blip r:embed="rId3"/>
            <a:srcRect l="0" t="15100" r="2363" b="7305"/>
            <a:stretch>
              <a:fillRect/>
            </a:stretch>
          </p:blipFill>
          <p:spPr>
            <a:xfrm flipH="false" flipV="false" rot="0">
              <a:off x="125324" y="0"/>
              <a:ext cx="10966867" cy="4900090"/>
            </a:xfrm>
            <a:prstGeom prst="rect">
              <a:avLst/>
            </a:prstGeom>
          </p:spPr>
        </p:pic>
        <p:pic>
          <p:nvPicPr>
            <p:cNvPr name="Picture 5" id="5"/>
            <p:cNvPicPr>
              <a:picLocks noChangeAspect="true"/>
            </p:cNvPicPr>
            <p:nvPr/>
          </p:nvPicPr>
          <p:blipFill>
            <a:blip r:embed="rId4"/>
            <a:srcRect l="517" t="14843" r="0" b="8211"/>
            <a:stretch>
              <a:fillRect/>
            </a:stretch>
          </p:blipFill>
          <p:spPr>
            <a:xfrm flipH="false" flipV="false" rot="0">
              <a:off x="0" y="5718111"/>
              <a:ext cx="11357662" cy="4938917"/>
            </a:xfrm>
            <a:prstGeom prst="rect">
              <a:avLst/>
            </a:prstGeom>
          </p:spPr>
        </p:pic>
      </p:grpSp>
      <p:sp>
        <p:nvSpPr>
          <p:cNvPr name="TextBox 6" id="6"/>
          <p:cNvSpPr txBox="true"/>
          <p:nvPr/>
        </p:nvSpPr>
        <p:spPr>
          <a:xfrm rot="0">
            <a:off x="10138951" y="1279182"/>
            <a:ext cx="7807966" cy="877569"/>
          </a:xfrm>
          <a:prstGeom prst="rect">
            <a:avLst/>
          </a:prstGeom>
        </p:spPr>
        <p:txBody>
          <a:bodyPr anchor="t" rtlCol="false" tIns="0" lIns="0" bIns="0" rIns="0">
            <a:spAutoFit/>
          </a:bodyPr>
          <a:lstStyle/>
          <a:p>
            <a:pPr>
              <a:lnSpc>
                <a:spcPts val="7280"/>
              </a:lnSpc>
            </a:pPr>
            <a:r>
              <a:rPr lang="en-US" sz="5200">
                <a:solidFill>
                  <a:srgbClr val="FAF2E9"/>
                </a:solidFill>
                <a:latin typeface="TAN Mon Cheri"/>
              </a:rPr>
              <a:t>LATAR BELAKANG</a:t>
            </a:r>
          </a:p>
        </p:txBody>
      </p:sp>
      <p:grpSp>
        <p:nvGrpSpPr>
          <p:cNvPr name="Group 7" id="7"/>
          <p:cNvGrpSpPr/>
          <p:nvPr/>
        </p:nvGrpSpPr>
        <p:grpSpPr>
          <a:xfrm rot="0">
            <a:off x="10138951" y="2793687"/>
            <a:ext cx="6945183" cy="2761267"/>
            <a:chOff x="0" y="0"/>
            <a:chExt cx="9260244" cy="3681689"/>
          </a:xfrm>
        </p:grpSpPr>
        <p:sp>
          <p:nvSpPr>
            <p:cNvPr name="TextBox 8" id="8"/>
            <p:cNvSpPr txBox="true"/>
            <p:nvPr/>
          </p:nvSpPr>
          <p:spPr>
            <a:xfrm rot="0">
              <a:off x="0" y="-79375"/>
              <a:ext cx="9260244" cy="1362075"/>
            </a:xfrm>
            <a:prstGeom prst="rect">
              <a:avLst/>
            </a:prstGeom>
          </p:spPr>
          <p:txBody>
            <a:bodyPr anchor="t" rtlCol="false" tIns="0" lIns="0" bIns="0" rIns="0">
              <a:spAutoFit/>
            </a:bodyPr>
            <a:lstStyle/>
            <a:p>
              <a:pPr>
                <a:lnSpc>
                  <a:spcPts val="4199"/>
                </a:lnSpc>
              </a:pPr>
              <a:r>
                <a:rPr lang="en-US" sz="2999">
                  <a:solidFill>
                    <a:srgbClr val="FAF2E9"/>
                  </a:solidFill>
                  <a:latin typeface="Barlow Medium Bold"/>
                </a:rPr>
                <a:t>PT Kereta Api Indonesia (Persero) </a:t>
              </a:r>
            </a:p>
            <a:p>
              <a:pPr marL="0" indent="0" lvl="0">
                <a:lnSpc>
                  <a:spcPts val="4199"/>
                </a:lnSpc>
              </a:pPr>
              <a:r>
                <a:rPr lang="en-US" sz="2999">
                  <a:solidFill>
                    <a:srgbClr val="FAF2E9"/>
                  </a:solidFill>
                  <a:latin typeface="Barlow Medium Bold"/>
                </a:rPr>
                <a:t>(PT KAI) </a:t>
              </a:r>
            </a:p>
          </p:txBody>
        </p:sp>
        <p:sp>
          <p:nvSpPr>
            <p:cNvPr name="TextBox 9" id="9"/>
            <p:cNvSpPr txBox="true"/>
            <p:nvPr/>
          </p:nvSpPr>
          <p:spPr>
            <a:xfrm rot="0">
              <a:off x="0" y="1727794"/>
              <a:ext cx="9260244" cy="1957705"/>
            </a:xfrm>
            <a:prstGeom prst="rect">
              <a:avLst/>
            </a:prstGeom>
          </p:spPr>
          <p:txBody>
            <a:bodyPr anchor="t" rtlCol="false" tIns="0" lIns="0" bIns="0" rIns="0">
              <a:spAutoFit/>
            </a:bodyPr>
            <a:lstStyle/>
            <a:p>
              <a:pPr>
                <a:lnSpc>
                  <a:spcPts val="2940"/>
                </a:lnSpc>
              </a:pPr>
              <a:r>
                <a:rPr lang="en-US" sz="2100">
                  <a:solidFill>
                    <a:srgbClr val="FAF2E9"/>
                  </a:solidFill>
                  <a:latin typeface="Barlow Light Bold"/>
                </a:rPr>
                <a:t>Merupakan Badan Usaha Milik Negara (BUMN) yang menyelenggarakan jasa angkutan </a:t>
              </a:r>
              <a:r>
                <a:rPr lang="en-US" sz="2100">
                  <a:solidFill>
                    <a:srgbClr val="FAF2E9"/>
                  </a:solidFill>
                  <a:latin typeface="Arimo Bold"/>
                </a:rPr>
                <a:t>kereta api</a:t>
              </a:r>
              <a:r>
                <a:rPr lang="en-US" sz="2100">
                  <a:solidFill>
                    <a:srgbClr val="FAF2E9"/>
                  </a:solidFill>
                  <a:latin typeface="Arimo Bold"/>
                </a:rPr>
                <a:t>. Layanan PT KAI meliputi angkutan penumpang dan barang.</a:t>
              </a:r>
            </a:p>
            <a:p>
              <a:pPr>
                <a:lnSpc>
                  <a:spcPts val="2940"/>
                </a:lnSpc>
              </a:pPr>
            </a:p>
          </p:txBody>
        </p:sp>
      </p:grpSp>
      <p:grpSp>
        <p:nvGrpSpPr>
          <p:cNvPr name="Group 10" id="10"/>
          <p:cNvGrpSpPr/>
          <p:nvPr/>
        </p:nvGrpSpPr>
        <p:grpSpPr>
          <a:xfrm rot="0">
            <a:off x="10138951" y="4755380"/>
            <a:ext cx="6945183" cy="3341250"/>
            <a:chOff x="0" y="0"/>
            <a:chExt cx="9260244" cy="4455000"/>
          </a:xfrm>
        </p:grpSpPr>
        <p:sp>
          <p:nvSpPr>
            <p:cNvPr name="TextBox 11" id="11"/>
            <p:cNvSpPr txBox="true"/>
            <p:nvPr/>
          </p:nvSpPr>
          <p:spPr>
            <a:xfrm rot="0">
              <a:off x="0" y="-85725"/>
              <a:ext cx="9260244" cy="663575"/>
            </a:xfrm>
            <a:prstGeom prst="rect">
              <a:avLst/>
            </a:prstGeom>
          </p:spPr>
          <p:txBody>
            <a:bodyPr anchor="t" rtlCol="false" tIns="0" lIns="0" bIns="0" rIns="0">
              <a:spAutoFit/>
            </a:bodyPr>
            <a:lstStyle/>
            <a:p>
              <a:pPr marL="0" indent="0" lvl="0">
                <a:lnSpc>
                  <a:spcPts val="4199"/>
                </a:lnSpc>
              </a:pPr>
            </a:p>
          </p:txBody>
        </p:sp>
        <p:sp>
          <p:nvSpPr>
            <p:cNvPr name="TextBox 12" id="12"/>
            <p:cNvSpPr txBox="true"/>
            <p:nvPr/>
          </p:nvSpPr>
          <p:spPr>
            <a:xfrm rot="0">
              <a:off x="0" y="1016594"/>
              <a:ext cx="9260244" cy="3442216"/>
            </a:xfrm>
            <a:prstGeom prst="rect">
              <a:avLst/>
            </a:prstGeom>
          </p:spPr>
          <p:txBody>
            <a:bodyPr anchor="t" rtlCol="false" tIns="0" lIns="0" bIns="0" rIns="0">
              <a:spAutoFit/>
            </a:bodyPr>
            <a:lstStyle/>
            <a:p>
              <a:pPr>
                <a:lnSpc>
                  <a:spcPts val="2940"/>
                </a:lnSpc>
              </a:pPr>
              <a:r>
                <a:rPr lang="en-US" sz="2100">
                  <a:solidFill>
                    <a:srgbClr val="FAF2E9"/>
                  </a:solidFill>
                  <a:latin typeface="Barlow Light Bold"/>
                </a:rPr>
                <a:t>Dengan website ini para penumpang mendapatkan beberapa fitur yang memudahkan para penumpang untuk mengurus tiket keberangkatan mereka. </a:t>
              </a:r>
            </a:p>
            <a:p>
              <a:pPr>
                <a:lnSpc>
                  <a:spcPts val="2940"/>
                </a:lnSpc>
              </a:pPr>
              <a:r>
                <a:rPr lang="en-US" sz="2100">
                  <a:solidFill>
                    <a:srgbClr val="FAF2E9"/>
                  </a:solidFill>
                  <a:latin typeface="Barlow Light Bold"/>
                </a:rPr>
                <a:t>Namun ada beberapa hambatan yang menjadi pain point user dalam menggunakan website KAI.id ini sehingga menjadi tujuan dilakukan redesign website.</a:t>
              </a:r>
            </a:p>
            <a:p>
              <a:pPr>
                <a:lnSpc>
                  <a:spcPts val="294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55532" y="5143500"/>
            <a:ext cx="6079617"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53683" y="-4631792"/>
            <a:ext cx="10401154" cy="11320984"/>
          </a:xfrm>
          <a:prstGeom prst="rect">
            <a:avLst/>
          </a:prstGeom>
        </p:spPr>
      </p:pic>
      <p:grpSp>
        <p:nvGrpSpPr>
          <p:cNvPr name="Group 4" id="4"/>
          <p:cNvGrpSpPr/>
          <p:nvPr/>
        </p:nvGrpSpPr>
        <p:grpSpPr>
          <a:xfrm rot="0">
            <a:off x="1028700" y="1511136"/>
            <a:ext cx="10393573" cy="1822249"/>
            <a:chOff x="0" y="0"/>
            <a:chExt cx="13858097" cy="2429666"/>
          </a:xfrm>
        </p:grpSpPr>
        <p:sp>
          <p:nvSpPr>
            <p:cNvPr name="TextBox 5" id="5"/>
            <p:cNvSpPr txBox="true"/>
            <p:nvPr/>
          </p:nvSpPr>
          <p:spPr>
            <a:xfrm rot="0">
              <a:off x="0" y="-123825"/>
              <a:ext cx="13858097" cy="1440391"/>
            </a:xfrm>
            <a:prstGeom prst="rect">
              <a:avLst/>
            </a:prstGeom>
          </p:spPr>
          <p:txBody>
            <a:bodyPr anchor="t" rtlCol="false" tIns="0" lIns="0" bIns="0" rIns="0">
              <a:spAutoFit/>
            </a:bodyPr>
            <a:lstStyle/>
            <a:p>
              <a:pPr algn="l">
                <a:lnSpc>
                  <a:spcPts val="9100"/>
                </a:lnSpc>
              </a:pPr>
              <a:r>
                <a:rPr lang="en-US" sz="6500">
                  <a:solidFill>
                    <a:srgbClr val="1B1B1B"/>
                  </a:solidFill>
                  <a:latin typeface="TAN Mon Cheri"/>
                </a:rPr>
                <a:t>TUJUAN</a:t>
              </a:r>
            </a:p>
          </p:txBody>
        </p:sp>
        <p:sp>
          <p:nvSpPr>
            <p:cNvPr name="TextBox 6" id="6"/>
            <p:cNvSpPr txBox="true"/>
            <p:nvPr/>
          </p:nvSpPr>
          <p:spPr>
            <a:xfrm rot="0">
              <a:off x="0" y="1778791"/>
              <a:ext cx="13858097" cy="663575"/>
            </a:xfrm>
            <a:prstGeom prst="rect">
              <a:avLst/>
            </a:prstGeom>
          </p:spPr>
          <p:txBody>
            <a:bodyPr anchor="t" rtlCol="false" tIns="0" lIns="0" bIns="0" rIns="0">
              <a:spAutoFit/>
            </a:bodyPr>
            <a:lstStyle/>
            <a:p>
              <a:pPr algn="l" marL="0" indent="0" lvl="0">
                <a:lnSpc>
                  <a:spcPts val="4199"/>
                </a:lnSpc>
              </a:pPr>
              <a:r>
                <a:rPr lang="en-US" sz="2999">
                  <a:solidFill>
                    <a:srgbClr val="1B1B1B"/>
                  </a:solidFill>
                  <a:latin typeface="Barlow Medium Bold"/>
                </a:rPr>
                <a:t>Tujuan untuk meredesign website KAI.id :</a:t>
              </a:r>
            </a:p>
          </p:txBody>
        </p:sp>
      </p:grpSp>
      <p:sp>
        <p:nvSpPr>
          <p:cNvPr name="TextBox 7" id="7"/>
          <p:cNvSpPr txBox="true"/>
          <p:nvPr/>
        </p:nvSpPr>
        <p:spPr>
          <a:xfrm rot="0">
            <a:off x="6674142" y="4284825"/>
            <a:ext cx="8402747" cy="4250037"/>
          </a:xfrm>
          <a:prstGeom prst="rect">
            <a:avLst/>
          </a:prstGeom>
        </p:spPr>
        <p:txBody>
          <a:bodyPr anchor="t" rtlCol="false" tIns="0" lIns="0" bIns="0" rIns="0">
            <a:spAutoFit/>
          </a:bodyPr>
          <a:lstStyle/>
          <a:p>
            <a:pPr marL="581466" indent="-290733" lvl="1">
              <a:lnSpc>
                <a:spcPts val="3770"/>
              </a:lnSpc>
              <a:buFont typeface="Arial"/>
              <a:buChar char="•"/>
            </a:pPr>
            <a:r>
              <a:rPr lang="en-US" sz="2693">
                <a:solidFill>
                  <a:srgbClr val="1B1B1B"/>
                </a:solidFill>
                <a:latin typeface="Barlow Light Bold"/>
              </a:rPr>
              <a:t>Bertujuan agar website KAI.id lebih berfungsi lebih baik dan dapat menjadi solusi yang ringan,cepat, dan mudah dimengerti lagi oleh user dengan tampilan yang trendy juga tanpa mengurangi ciri khas website atau perusahaan KAI.id. </a:t>
            </a:r>
          </a:p>
          <a:p>
            <a:pPr>
              <a:lnSpc>
                <a:spcPts val="3770"/>
              </a:lnSpc>
            </a:pPr>
          </a:p>
          <a:p>
            <a:pPr marL="581466" indent="-290733" lvl="1">
              <a:lnSpc>
                <a:spcPts val="3770"/>
              </a:lnSpc>
              <a:buFont typeface="Arial"/>
              <a:buChar char="•"/>
            </a:pPr>
            <a:r>
              <a:rPr lang="en-US" sz="2693">
                <a:solidFill>
                  <a:srgbClr val="1B1B1B"/>
                </a:solidFill>
                <a:latin typeface="Barlow Light Bold"/>
              </a:rPr>
              <a:t>Bertujuan juga agar memberikan solusi cepat yang tidak menghabiskan banyak waktu user dengan flows yang kurang dipahami, terutama terhadap new user.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42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8797" y="-3073969"/>
            <a:ext cx="8812299" cy="82174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321980">
            <a:off x="12966768" y="4766514"/>
            <a:ext cx="6048756" cy="82296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89614" y="-1010770"/>
            <a:ext cx="3628446" cy="3642104"/>
          </a:xfrm>
          <a:prstGeom prst="rect">
            <a:avLst/>
          </a:prstGeom>
        </p:spPr>
      </p:pic>
      <p:sp>
        <p:nvSpPr>
          <p:cNvPr name="TextBox 5" id="5"/>
          <p:cNvSpPr txBox="true"/>
          <p:nvPr/>
        </p:nvSpPr>
        <p:spPr>
          <a:xfrm rot="0">
            <a:off x="4533900" y="2682990"/>
            <a:ext cx="9220200" cy="1111212"/>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Design Thinking</a:t>
            </a:r>
          </a:p>
        </p:txBody>
      </p:sp>
      <p:grpSp>
        <p:nvGrpSpPr>
          <p:cNvPr name="Group 6" id="6"/>
          <p:cNvGrpSpPr/>
          <p:nvPr/>
        </p:nvGrpSpPr>
        <p:grpSpPr>
          <a:xfrm rot="0">
            <a:off x="4254210" y="5549272"/>
            <a:ext cx="2223864" cy="2165945"/>
            <a:chOff x="0" y="0"/>
            <a:chExt cx="2965152" cy="2887926"/>
          </a:xfrm>
        </p:grpSpPr>
        <p:sp>
          <p:nvSpPr>
            <p:cNvPr name="TextBox 7" id="7"/>
            <p:cNvSpPr txBox="true"/>
            <p:nvPr/>
          </p:nvSpPr>
          <p:spPr>
            <a:xfrm rot="0">
              <a:off x="0" y="2126773"/>
              <a:ext cx="2965152" cy="761153"/>
            </a:xfrm>
            <a:prstGeom prst="rect">
              <a:avLst/>
            </a:prstGeom>
          </p:spPr>
          <p:txBody>
            <a:bodyPr anchor="t" rtlCol="false" tIns="0" lIns="0" bIns="0" rIns="0">
              <a:spAutoFit/>
            </a:bodyPr>
            <a:lstStyle/>
            <a:p>
              <a:pPr algn="ctr">
                <a:lnSpc>
                  <a:spcPts val="4759"/>
                </a:lnSpc>
              </a:pPr>
              <a:r>
                <a:rPr lang="en-US" sz="3399">
                  <a:solidFill>
                    <a:srgbClr val="FAF2E9"/>
                  </a:solidFill>
                  <a:latin typeface="Barlow Light Bold"/>
                </a:rPr>
                <a:t>EMPATHIZE</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9916" y="0"/>
              <a:ext cx="1405320" cy="1669387"/>
            </a:xfrm>
            <a:prstGeom prst="rect">
              <a:avLst/>
            </a:prstGeom>
          </p:spPr>
        </p:pic>
      </p:grpSp>
      <p:grpSp>
        <p:nvGrpSpPr>
          <p:cNvPr name="Group 9" id="9"/>
          <p:cNvGrpSpPr/>
          <p:nvPr/>
        </p:nvGrpSpPr>
        <p:grpSpPr>
          <a:xfrm rot="0">
            <a:off x="8756822" y="5549272"/>
            <a:ext cx="1436936" cy="2165833"/>
            <a:chOff x="0" y="0"/>
            <a:chExt cx="1915914" cy="2887778"/>
          </a:xfrm>
        </p:grpSpPr>
        <p:sp>
          <p:nvSpPr>
            <p:cNvPr name="TextBox 10" id="10"/>
            <p:cNvSpPr txBox="true"/>
            <p:nvPr/>
          </p:nvSpPr>
          <p:spPr>
            <a:xfrm rot="0">
              <a:off x="0" y="2126773"/>
              <a:ext cx="1915914" cy="761005"/>
            </a:xfrm>
            <a:prstGeom prst="rect">
              <a:avLst/>
            </a:prstGeom>
          </p:spPr>
          <p:txBody>
            <a:bodyPr anchor="t" rtlCol="false" tIns="0" lIns="0" bIns="0" rIns="0">
              <a:spAutoFit/>
            </a:bodyPr>
            <a:lstStyle/>
            <a:p>
              <a:pPr algn="ctr">
                <a:lnSpc>
                  <a:spcPts val="4759"/>
                </a:lnSpc>
              </a:pPr>
              <a:r>
                <a:rPr lang="en-US" sz="3399">
                  <a:solidFill>
                    <a:srgbClr val="FAF2E9"/>
                  </a:solidFill>
                  <a:latin typeface="Barlow Light Bold"/>
                </a:rPr>
                <a:t>DEFINE</a:t>
              </a:r>
            </a:p>
          </p:txBody>
        </p:sp>
        <p:pic>
          <p:nvPicPr>
            <p:cNvPr name="Picture 11" id="11"/>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40792" y="0"/>
              <a:ext cx="1434331" cy="1860571"/>
            </a:xfrm>
            <a:prstGeom prst="rect">
              <a:avLst/>
            </a:prstGeom>
          </p:spPr>
        </p:pic>
      </p:grpSp>
      <p:grpSp>
        <p:nvGrpSpPr>
          <p:cNvPr name="Group 12" id="12"/>
          <p:cNvGrpSpPr/>
          <p:nvPr/>
        </p:nvGrpSpPr>
        <p:grpSpPr>
          <a:xfrm rot="0">
            <a:off x="12712706" y="5553349"/>
            <a:ext cx="1408844" cy="2161756"/>
            <a:chOff x="0" y="0"/>
            <a:chExt cx="1878459" cy="2882341"/>
          </a:xfrm>
        </p:grpSpPr>
        <p:sp>
          <p:nvSpPr>
            <p:cNvPr name="TextBox 13" id="13"/>
            <p:cNvSpPr txBox="true"/>
            <p:nvPr/>
          </p:nvSpPr>
          <p:spPr>
            <a:xfrm rot="0">
              <a:off x="0" y="2121336"/>
              <a:ext cx="1878459" cy="761005"/>
            </a:xfrm>
            <a:prstGeom prst="rect">
              <a:avLst/>
            </a:prstGeom>
          </p:spPr>
          <p:txBody>
            <a:bodyPr anchor="t" rtlCol="false" tIns="0" lIns="0" bIns="0" rIns="0">
              <a:spAutoFit/>
            </a:bodyPr>
            <a:lstStyle/>
            <a:p>
              <a:pPr algn="ctr">
                <a:lnSpc>
                  <a:spcPts val="4759"/>
                </a:lnSpc>
              </a:pPr>
              <a:r>
                <a:rPr lang="en-US" sz="3399">
                  <a:solidFill>
                    <a:srgbClr val="FAF2E9"/>
                  </a:solidFill>
                  <a:latin typeface="Barlow Light Bold"/>
                </a:rPr>
                <a:t>IDEATE</a:t>
              </a:r>
            </a:p>
          </p:txBody>
        </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79814" y="0"/>
              <a:ext cx="1318832" cy="1855134"/>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42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8797" y="-3073969"/>
            <a:ext cx="8812299" cy="82174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3321980">
            <a:off x="12966768" y="4766514"/>
            <a:ext cx="6048756" cy="82296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6189614" y="-1010770"/>
            <a:ext cx="3628446" cy="3642104"/>
          </a:xfrm>
          <a:prstGeom prst="rect">
            <a:avLst/>
          </a:prstGeom>
        </p:spPr>
      </p:pic>
      <p:sp>
        <p:nvSpPr>
          <p:cNvPr name="TextBox 5" id="5"/>
          <p:cNvSpPr txBox="true"/>
          <p:nvPr/>
        </p:nvSpPr>
        <p:spPr>
          <a:xfrm rot="0">
            <a:off x="4721620" y="4250420"/>
            <a:ext cx="9220200" cy="1111212"/>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EMPATHIZE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55532" y="5143500"/>
            <a:ext cx="6079617" cy="82296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153683" y="-4631792"/>
            <a:ext cx="10401154" cy="1132098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697434" y="3386742"/>
            <a:ext cx="8148613" cy="5543465"/>
          </a:xfrm>
          <a:prstGeom prst="rect">
            <a:avLst/>
          </a:prstGeom>
        </p:spPr>
      </p:pic>
      <p:sp>
        <p:nvSpPr>
          <p:cNvPr name="TextBox 5" id="5"/>
          <p:cNvSpPr txBox="true"/>
          <p:nvPr/>
        </p:nvSpPr>
        <p:spPr>
          <a:xfrm rot="0">
            <a:off x="1028700" y="557698"/>
            <a:ext cx="8601608" cy="2263700"/>
          </a:xfrm>
          <a:prstGeom prst="rect">
            <a:avLst/>
          </a:prstGeom>
        </p:spPr>
        <p:txBody>
          <a:bodyPr anchor="t" rtlCol="false" tIns="0" lIns="0" bIns="0" rIns="0">
            <a:spAutoFit/>
          </a:bodyPr>
          <a:lstStyle/>
          <a:p>
            <a:pPr algn="l">
              <a:lnSpc>
                <a:spcPts val="9100"/>
              </a:lnSpc>
            </a:pPr>
            <a:r>
              <a:rPr lang="en-US" sz="6500">
                <a:solidFill>
                  <a:srgbClr val="374235"/>
                </a:solidFill>
                <a:latin typeface="TAN Mon Cheri"/>
              </a:rPr>
              <a:t>SEGMENTASI USER</a:t>
            </a:r>
          </a:p>
        </p:txBody>
      </p:sp>
      <p:sp>
        <p:nvSpPr>
          <p:cNvPr name="TextBox 6" id="6"/>
          <p:cNvSpPr txBox="true"/>
          <p:nvPr/>
        </p:nvSpPr>
        <p:spPr>
          <a:xfrm rot="0">
            <a:off x="1588284" y="3466998"/>
            <a:ext cx="6187770" cy="1893570"/>
          </a:xfrm>
          <a:prstGeom prst="rect">
            <a:avLst/>
          </a:prstGeom>
        </p:spPr>
        <p:txBody>
          <a:bodyPr anchor="t" rtlCol="false" tIns="0" lIns="0" bIns="0" rIns="0">
            <a:spAutoFit/>
          </a:bodyPr>
          <a:lstStyle/>
          <a:p>
            <a:pPr marL="582928" indent="-291464" lvl="1">
              <a:lnSpc>
                <a:spcPts val="3779"/>
              </a:lnSpc>
              <a:buFont typeface="Arial"/>
              <a:buChar char="•"/>
            </a:pPr>
            <a:r>
              <a:rPr lang="en-US" sz="2699">
                <a:solidFill>
                  <a:srgbClr val="505F4C"/>
                </a:solidFill>
                <a:latin typeface="Barlow Light Bold"/>
              </a:rPr>
              <a:t>Laki-laki/Perempuan</a:t>
            </a:r>
          </a:p>
          <a:p>
            <a:pPr marL="582928" indent="-291464" lvl="1">
              <a:lnSpc>
                <a:spcPts val="3779"/>
              </a:lnSpc>
              <a:buFont typeface="Arial"/>
              <a:buChar char="•"/>
            </a:pPr>
            <a:r>
              <a:rPr lang="en-US" sz="2699">
                <a:solidFill>
                  <a:srgbClr val="505F4C"/>
                </a:solidFill>
                <a:latin typeface="Barlow Light Bold"/>
              </a:rPr>
              <a:t>Umur 20-23 tahun</a:t>
            </a:r>
          </a:p>
          <a:p>
            <a:pPr marL="582928" indent="-291464" lvl="1">
              <a:lnSpc>
                <a:spcPts val="3779"/>
              </a:lnSpc>
              <a:buFont typeface="Arial"/>
              <a:buChar char="•"/>
            </a:pPr>
            <a:r>
              <a:rPr lang="en-US" sz="2699">
                <a:solidFill>
                  <a:srgbClr val="505F4C"/>
                </a:solidFill>
                <a:latin typeface="Barlow Light Bold"/>
              </a:rPr>
              <a:t>Belum pernah membeli tiket kereta secara online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95168" y="-1780606"/>
            <a:ext cx="9941433" cy="816440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212644" y="907432"/>
            <a:ext cx="6093311" cy="547636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4474379">
            <a:off x="7824248" y="5143500"/>
            <a:ext cx="6079617" cy="8229600"/>
          </a:xfrm>
          <a:prstGeom prst="rect">
            <a:avLst/>
          </a:prstGeom>
        </p:spPr>
      </p:pic>
      <p:grpSp>
        <p:nvGrpSpPr>
          <p:cNvPr name="Group 5" id="5"/>
          <p:cNvGrpSpPr/>
          <p:nvPr/>
        </p:nvGrpSpPr>
        <p:grpSpPr>
          <a:xfrm rot="0">
            <a:off x="5002587" y="3698831"/>
            <a:ext cx="8282826" cy="2889338"/>
            <a:chOff x="0" y="0"/>
            <a:chExt cx="11043768" cy="3852450"/>
          </a:xfrm>
        </p:grpSpPr>
        <p:sp>
          <p:nvSpPr>
            <p:cNvPr name="TextBox 6" id="6"/>
            <p:cNvSpPr txBox="true"/>
            <p:nvPr/>
          </p:nvSpPr>
          <p:spPr>
            <a:xfrm rot="0">
              <a:off x="0" y="-125942"/>
              <a:ext cx="11043768" cy="2976992"/>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USER INTERVIEW</a:t>
              </a:r>
            </a:p>
          </p:txBody>
        </p:sp>
        <p:sp>
          <p:nvSpPr>
            <p:cNvPr name="TextBox 7" id="7"/>
            <p:cNvSpPr txBox="true"/>
            <p:nvPr/>
          </p:nvSpPr>
          <p:spPr>
            <a:xfrm rot="0">
              <a:off x="0" y="3195225"/>
              <a:ext cx="11043768" cy="663575"/>
            </a:xfrm>
            <a:prstGeom prst="rect">
              <a:avLst/>
            </a:prstGeom>
          </p:spPr>
          <p:txBody>
            <a:bodyPr anchor="t" rtlCol="false" tIns="0" lIns="0" bIns="0" rIns="0">
              <a:spAutoFit/>
            </a:bodyPr>
            <a:lstStyle/>
            <a:p>
              <a:pPr algn="ctr" marL="0" indent="0" lvl="0">
                <a:lnSpc>
                  <a:spcPts val="4199"/>
                </a:lnSpc>
              </a:pPr>
              <a:r>
                <a:rPr lang="en-US" sz="2999">
                  <a:solidFill>
                    <a:srgbClr val="FAF2E9"/>
                  </a:solidFill>
                  <a:latin typeface="Barlow Medium Bold"/>
                </a:rPr>
                <a:t>WEBSITE KAI.id</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grpSp>
        <p:nvGrpSpPr>
          <p:cNvPr name="Group 2" id="2"/>
          <p:cNvGrpSpPr/>
          <p:nvPr/>
        </p:nvGrpSpPr>
        <p:grpSpPr>
          <a:xfrm rot="0">
            <a:off x="10885828" y="3183611"/>
            <a:ext cx="4327907" cy="5371533"/>
            <a:chOff x="0" y="0"/>
            <a:chExt cx="5770543" cy="7162044"/>
          </a:xfrm>
        </p:grpSpPr>
        <p:grpSp>
          <p:nvGrpSpPr>
            <p:cNvPr name="Group 3" id="3"/>
            <p:cNvGrpSpPr>
              <a:grpSpLocks noChangeAspect="true"/>
            </p:cNvGrpSpPr>
            <p:nvPr/>
          </p:nvGrpSpPr>
          <p:grpSpPr>
            <a:xfrm rot="0">
              <a:off x="187720" y="0"/>
              <a:ext cx="3446963" cy="3446949"/>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471" r="-25471" t="0" b="0"/>
                </a:stretch>
              </a:blipFill>
            </p:spPr>
          </p:sp>
        </p:grpSp>
        <p:sp>
          <p:nvSpPr>
            <p:cNvPr name="TextBox 5" id="5"/>
            <p:cNvSpPr txBox="true"/>
            <p:nvPr/>
          </p:nvSpPr>
          <p:spPr>
            <a:xfrm rot="0">
              <a:off x="0" y="4561062"/>
              <a:ext cx="5770543" cy="663575"/>
            </a:xfrm>
            <a:prstGeom prst="rect">
              <a:avLst/>
            </a:prstGeom>
          </p:spPr>
          <p:txBody>
            <a:bodyPr anchor="t" rtlCol="false" tIns="0" lIns="0" bIns="0" rIns="0">
              <a:spAutoFit/>
            </a:bodyPr>
            <a:lstStyle/>
            <a:p>
              <a:pPr marL="0" indent="0" lvl="0">
                <a:lnSpc>
                  <a:spcPts val="4199"/>
                </a:lnSpc>
              </a:pPr>
              <a:r>
                <a:rPr lang="en-US" sz="2999">
                  <a:solidFill>
                    <a:srgbClr val="FAF2E9"/>
                  </a:solidFill>
                  <a:latin typeface="Barlow Medium Bold"/>
                </a:rPr>
                <a:t>Ryan</a:t>
              </a:r>
            </a:p>
          </p:txBody>
        </p:sp>
        <p:sp>
          <p:nvSpPr>
            <p:cNvPr name="TextBox 6" id="6"/>
            <p:cNvSpPr txBox="true"/>
            <p:nvPr/>
          </p:nvSpPr>
          <p:spPr>
            <a:xfrm rot="0">
              <a:off x="0" y="5364593"/>
              <a:ext cx="5770543" cy="1797450"/>
            </a:xfrm>
            <a:prstGeom prst="rect">
              <a:avLst/>
            </a:prstGeom>
          </p:spPr>
          <p:txBody>
            <a:bodyPr anchor="t" rtlCol="false" tIns="0" lIns="0" bIns="0" rIns="0">
              <a:spAutoFit/>
            </a:bodyPr>
            <a:lstStyle/>
            <a:p>
              <a:pPr>
                <a:lnSpc>
                  <a:spcPts val="3639"/>
                </a:lnSpc>
              </a:pPr>
              <a:r>
                <a:rPr lang="en-US" sz="2599">
                  <a:solidFill>
                    <a:srgbClr val="FAF2E9"/>
                  </a:solidFill>
                  <a:latin typeface="Barlow Light Bold"/>
                </a:rPr>
                <a:t>Mahasiswa Teknik Informatika semester 6</a:t>
              </a:r>
            </a:p>
            <a:p>
              <a:pPr>
                <a:lnSpc>
                  <a:spcPts val="3639"/>
                </a:lnSpc>
              </a:pPr>
              <a:r>
                <a:rPr lang="en-US" sz="2599">
                  <a:solidFill>
                    <a:srgbClr val="FAF2E9"/>
                  </a:solidFill>
                  <a:latin typeface="Barlow Light Bold"/>
                </a:rPr>
                <a:t>Asisten Labor</a:t>
              </a:r>
            </a:p>
          </p:txBody>
        </p:sp>
      </p:grpSp>
      <p:grpSp>
        <p:nvGrpSpPr>
          <p:cNvPr name="Group 7" id="7"/>
          <p:cNvGrpSpPr/>
          <p:nvPr/>
        </p:nvGrpSpPr>
        <p:grpSpPr>
          <a:xfrm rot="0">
            <a:off x="3523490" y="3183611"/>
            <a:ext cx="4890050" cy="5828621"/>
            <a:chOff x="0" y="0"/>
            <a:chExt cx="6520066" cy="7771495"/>
          </a:xfrm>
        </p:grpSpPr>
        <p:grpSp>
          <p:nvGrpSpPr>
            <p:cNvPr name="Group 8" id="8"/>
            <p:cNvGrpSpPr>
              <a:grpSpLocks noChangeAspect="true"/>
            </p:cNvGrpSpPr>
            <p:nvPr/>
          </p:nvGrpSpPr>
          <p:grpSpPr>
            <a:xfrm rot="0">
              <a:off x="0" y="0"/>
              <a:ext cx="3446963" cy="3446949"/>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sp>
          <p:nvSpPr>
            <p:cNvPr name="TextBox 10" id="10"/>
            <p:cNvSpPr txBox="true"/>
            <p:nvPr/>
          </p:nvSpPr>
          <p:spPr>
            <a:xfrm rot="0">
              <a:off x="0" y="4561062"/>
              <a:ext cx="6520066" cy="663575"/>
            </a:xfrm>
            <a:prstGeom prst="rect">
              <a:avLst/>
            </a:prstGeom>
          </p:spPr>
          <p:txBody>
            <a:bodyPr anchor="t" rtlCol="false" tIns="0" lIns="0" bIns="0" rIns="0">
              <a:spAutoFit/>
            </a:bodyPr>
            <a:lstStyle/>
            <a:p>
              <a:pPr marL="0" indent="0" lvl="0">
                <a:lnSpc>
                  <a:spcPts val="4199"/>
                </a:lnSpc>
              </a:pPr>
              <a:r>
                <a:rPr lang="en-US" sz="2999">
                  <a:solidFill>
                    <a:srgbClr val="FAF2E9"/>
                  </a:solidFill>
                  <a:latin typeface="Barlow Medium Bold"/>
                </a:rPr>
                <a:t>Lita</a:t>
              </a:r>
            </a:p>
          </p:txBody>
        </p:sp>
        <p:sp>
          <p:nvSpPr>
            <p:cNvPr name="TextBox 11" id="11"/>
            <p:cNvSpPr txBox="true"/>
            <p:nvPr/>
          </p:nvSpPr>
          <p:spPr>
            <a:xfrm rot="0">
              <a:off x="0" y="5364593"/>
              <a:ext cx="6520066" cy="2406902"/>
            </a:xfrm>
            <a:prstGeom prst="rect">
              <a:avLst/>
            </a:prstGeom>
          </p:spPr>
          <p:txBody>
            <a:bodyPr anchor="t" rtlCol="false" tIns="0" lIns="0" bIns="0" rIns="0">
              <a:spAutoFit/>
            </a:bodyPr>
            <a:lstStyle/>
            <a:p>
              <a:pPr>
                <a:lnSpc>
                  <a:spcPts val="3639"/>
                </a:lnSpc>
              </a:pPr>
              <a:r>
                <a:rPr lang="en-US" sz="2599">
                  <a:solidFill>
                    <a:srgbClr val="FAF2E9"/>
                  </a:solidFill>
                  <a:latin typeface="Barlow Light Bold"/>
                </a:rPr>
                <a:t>Mahasiswi Teknik informatika </a:t>
              </a:r>
            </a:p>
            <a:p>
              <a:pPr>
                <a:lnSpc>
                  <a:spcPts val="3639"/>
                </a:lnSpc>
              </a:pPr>
              <a:r>
                <a:rPr lang="en-US" sz="2599">
                  <a:solidFill>
                    <a:srgbClr val="FAF2E9"/>
                  </a:solidFill>
                  <a:latin typeface="Barlow Light Bold"/>
                </a:rPr>
                <a:t>semester 6</a:t>
              </a:r>
            </a:p>
            <a:p>
              <a:pPr>
                <a:lnSpc>
                  <a:spcPts val="3639"/>
                </a:lnSpc>
              </a:pPr>
              <a:r>
                <a:rPr lang="en-US" sz="2599">
                  <a:solidFill>
                    <a:srgbClr val="FAF2E9"/>
                  </a:solidFill>
                  <a:latin typeface="Barlow Light Bold"/>
                </a:rPr>
                <a:t>Guru Magang di SDN kab.Danau Kedap</a:t>
              </a:r>
            </a:p>
          </p:txBody>
        </p:sp>
      </p:grpSp>
      <p:grpSp>
        <p:nvGrpSpPr>
          <p:cNvPr name="Group 12" id="12"/>
          <p:cNvGrpSpPr/>
          <p:nvPr/>
        </p:nvGrpSpPr>
        <p:grpSpPr>
          <a:xfrm rot="0">
            <a:off x="3074265" y="1304938"/>
            <a:ext cx="12139470" cy="1995347"/>
            <a:chOff x="0" y="0"/>
            <a:chExt cx="16185960" cy="2660463"/>
          </a:xfrm>
        </p:grpSpPr>
        <p:sp>
          <p:nvSpPr>
            <p:cNvPr name="TextBox 13" id="13"/>
            <p:cNvSpPr txBox="true"/>
            <p:nvPr/>
          </p:nvSpPr>
          <p:spPr>
            <a:xfrm rot="0">
              <a:off x="0" y="-123825"/>
              <a:ext cx="16185960" cy="1440391"/>
            </a:xfrm>
            <a:prstGeom prst="rect">
              <a:avLst/>
            </a:prstGeom>
          </p:spPr>
          <p:txBody>
            <a:bodyPr anchor="t" rtlCol="false" tIns="0" lIns="0" bIns="0" rIns="0">
              <a:spAutoFit/>
            </a:bodyPr>
            <a:lstStyle/>
            <a:p>
              <a:pPr algn="ctr">
                <a:lnSpc>
                  <a:spcPts val="9100"/>
                </a:lnSpc>
              </a:pPr>
              <a:r>
                <a:rPr lang="en-US" sz="6500">
                  <a:solidFill>
                    <a:srgbClr val="FAF2E9"/>
                  </a:solidFill>
                  <a:latin typeface="TAN Mon Cheri"/>
                </a:rPr>
                <a:t>USERS</a:t>
              </a:r>
            </a:p>
          </p:txBody>
        </p:sp>
        <p:sp>
          <p:nvSpPr>
            <p:cNvPr name="TextBox 14" id="14"/>
            <p:cNvSpPr txBox="true"/>
            <p:nvPr/>
          </p:nvSpPr>
          <p:spPr>
            <a:xfrm rot="0">
              <a:off x="0" y="2009588"/>
              <a:ext cx="16185960" cy="663575"/>
            </a:xfrm>
            <a:prstGeom prst="rect">
              <a:avLst/>
            </a:prstGeom>
          </p:spPr>
          <p:txBody>
            <a:bodyPr anchor="t" rtlCol="false" tIns="0" lIns="0" bIns="0" rIns="0">
              <a:spAutoFit/>
            </a:bodyPr>
            <a:lstStyle/>
            <a:p>
              <a:pPr marL="0" indent="0" lvl="0">
                <a:lnSpc>
                  <a:spcPts val="4199"/>
                </a:lnSpc>
              </a:pPr>
            </a:p>
          </p:txBody>
        </p:sp>
      </p:grpSp>
      <p:pic>
        <p:nvPicPr>
          <p:cNvPr name="Picture 15" id="15"/>
          <p:cNvPicPr>
            <a:picLocks noChangeAspect="true"/>
          </p:cNvPicPr>
          <p:nvPr/>
        </p:nvPicPr>
        <p:blipFill>
          <a:blip r:embed="rId4"/>
          <a:srcRect l="0" t="0" r="0" b="0"/>
          <a:stretch>
            <a:fillRect/>
          </a:stretch>
        </p:blipFill>
        <p:spPr>
          <a:xfrm flipH="false" flipV="false" rot="-2136301">
            <a:off x="-2502905" y="-1036856"/>
            <a:ext cx="9941433" cy="8164402"/>
          </a:xfrm>
          <a:prstGeom prst="rect">
            <a:avLst/>
          </a:prstGeom>
        </p:spPr>
      </p:pic>
      <p:pic>
        <p:nvPicPr>
          <p:cNvPr name="Picture 16" id="16"/>
          <p:cNvPicPr>
            <a:picLocks noChangeAspect="true"/>
          </p:cNvPicPr>
          <p:nvPr/>
        </p:nvPicPr>
        <p:blipFill>
          <a:blip r:embed="rId5"/>
          <a:srcRect l="0" t="0" r="0" b="0"/>
          <a:stretch>
            <a:fillRect/>
          </a:stretch>
        </p:blipFill>
        <p:spPr>
          <a:xfrm flipH="false" flipV="false" rot="0">
            <a:off x="14423829" y="4810636"/>
            <a:ext cx="6093311" cy="5476364"/>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TextBox 2" id="2"/>
          <p:cNvSpPr txBox="true"/>
          <p:nvPr/>
        </p:nvSpPr>
        <p:spPr>
          <a:xfrm rot="0">
            <a:off x="864445" y="3949737"/>
            <a:ext cx="6759063" cy="2263700"/>
          </a:xfrm>
          <a:prstGeom prst="rect">
            <a:avLst/>
          </a:prstGeom>
        </p:spPr>
        <p:txBody>
          <a:bodyPr anchor="t" rtlCol="false" tIns="0" lIns="0" bIns="0" rIns="0">
            <a:spAutoFit/>
          </a:bodyPr>
          <a:lstStyle/>
          <a:p>
            <a:pPr>
              <a:lnSpc>
                <a:spcPts val="9100"/>
              </a:lnSpc>
            </a:pPr>
            <a:r>
              <a:rPr lang="en-US" sz="6500">
                <a:solidFill>
                  <a:srgbClr val="FAF2E9"/>
                </a:solidFill>
                <a:latin typeface="TAN Mon Cheri"/>
              </a:rPr>
              <a:t>QUESTIONS INTERVIEW</a:t>
            </a:r>
          </a:p>
        </p:txBody>
      </p:sp>
      <p:grpSp>
        <p:nvGrpSpPr>
          <p:cNvPr name="Group 3" id="3"/>
          <p:cNvGrpSpPr/>
          <p:nvPr/>
        </p:nvGrpSpPr>
        <p:grpSpPr>
          <a:xfrm rot="0">
            <a:off x="9144000" y="1273668"/>
            <a:ext cx="7261605" cy="7739663"/>
            <a:chOff x="0" y="0"/>
            <a:chExt cx="9682140" cy="10319551"/>
          </a:xfrm>
        </p:grpSpPr>
        <p:sp>
          <p:nvSpPr>
            <p:cNvPr name="TextBox 4" id="4"/>
            <p:cNvSpPr txBox="true"/>
            <p:nvPr/>
          </p:nvSpPr>
          <p:spPr>
            <a:xfrm rot="0">
              <a:off x="0" y="912609"/>
              <a:ext cx="9682140" cy="1797450"/>
            </a:xfrm>
            <a:prstGeom prst="rect">
              <a:avLst/>
            </a:prstGeom>
          </p:spPr>
          <p:txBody>
            <a:bodyPr anchor="t" rtlCol="false" tIns="0" lIns="0" bIns="0" rIns="0">
              <a:spAutoFit/>
            </a:bodyPr>
            <a:lstStyle/>
            <a:p>
              <a:pPr>
                <a:lnSpc>
                  <a:spcPts val="3639"/>
                </a:lnSpc>
              </a:pPr>
              <a:r>
                <a:rPr lang="en-US" sz="2599">
                  <a:solidFill>
                    <a:srgbClr val="FAF2E9"/>
                  </a:solidFill>
                  <a:latin typeface="Barlow Light Bold"/>
                </a:rPr>
                <a:t>Apa sudah pernah berpergian dengan kereta Api? Dan juga pernah menggunakan website tiket kereta api online untuk memesan tiket?</a:t>
              </a:r>
            </a:p>
          </p:txBody>
        </p:sp>
        <p:sp>
          <p:nvSpPr>
            <p:cNvPr name="TextBox 5" id="5"/>
            <p:cNvSpPr txBox="true"/>
            <p:nvPr/>
          </p:nvSpPr>
          <p:spPr>
            <a:xfrm rot="0">
              <a:off x="0" y="-1270"/>
              <a:ext cx="1059119" cy="548640"/>
            </a:xfrm>
            <a:prstGeom prst="rect">
              <a:avLst/>
            </a:prstGeom>
          </p:spPr>
          <p:txBody>
            <a:bodyPr anchor="t" rtlCol="false" tIns="0" lIns="0" bIns="0" rIns="0">
              <a:spAutoFit/>
            </a:bodyPr>
            <a:lstStyle/>
            <a:p>
              <a:pPr>
                <a:lnSpc>
                  <a:spcPts val="3240"/>
                </a:lnSpc>
              </a:pPr>
              <a:r>
                <a:rPr lang="en-US" u="sng" sz="2700">
                  <a:solidFill>
                    <a:srgbClr val="FAF2E9"/>
                  </a:solidFill>
                  <a:latin typeface="TAN Mon Cheri"/>
                </a:rPr>
                <a:t>01</a:t>
              </a:r>
            </a:p>
          </p:txBody>
        </p:sp>
        <p:sp>
          <p:nvSpPr>
            <p:cNvPr name="TextBox 6" id="6"/>
            <p:cNvSpPr txBox="true"/>
            <p:nvPr/>
          </p:nvSpPr>
          <p:spPr>
            <a:xfrm rot="0">
              <a:off x="0" y="5050518"/>
              <a:ext cx="9682140" cy="1187999"/>
            </a:xfrm>
            <a:prstGeom prst="rect">
              <a:avLst/>
            </a:prstGeom>
          </p:spPr>
          <p:txBody>
            <a:bodyPr anchor="t" rtlCol="false" tIns="0" lIns="0" bIns="0" rIns="0">
              <a:spAutoFit/>
            </a:bodyPr>
            <a:lstStyle/>
            <a:p>
              <a:pPr>
                <a:lnSpc>
                  <a:spcPts val="3639"/>
                </a:lnSpc>
              </a:pPr>
              <a:r>
                <a:rPr lang="en-US" sz="2599">
                  <a:solidFill>
                    <a:srgbClr val="FAF2E9"/>
                  </a:solidFill>
                  <a:latin typeface="Barlow Light Bold"/>
                </a:rPr>
                <a:t>Silahkan explore website dan tolong berikan tanggapan anda tentang website ini?!</a:t>
              </a:r>
            </a:p>
          </p:txBody>
        </p:sp>
        <p:sp>
          <p:nvSpPr>
            <p:cNvPr name="TextBox 7" id="7"/>
            <p:cNvSpPr txBox="true"/>
            <p:nvPr/>
          </p:nvSpPr>
          <p:spPr>
            <a:xfrm rot="0">
              <a:off x="0" y="4136639"/>
              <a:ext cx="1059119" cy="548640"/>
            </a:xfrm>
            <a:prstGeom prst="rect">
              <a:avLst/>
            </a:prstGeom>
          </p:spPr>
          <p:txBody>
            <a:bodyPr anchor="t" rtlCol="false" tIns="0" lIns="0" bIns="0" rIns="0">
              <a:spAutoFit/>
            </a:bodyPr>
            <a:lstStyle/>
            <a:p>
              <a:pPr>
                <a:lnSpc>
                  <a:spcPts val="3240"/>
                </a:lnSpc>
              </a:pPr>
              <a:r>
                <a:rPr lang="en-US" u="sng" sz="2700">
                  <a:solidFill>
                    <a:srgbClr val="FAF2E9"/>
                  </a:solidFill>
                  <a:latin typeface="TAN Mon Cheri"/>
                </a:rPr>
                <a:t>02</a:t>
              </a:r>
            </a:p>
          </p:txBody>
        </p:sp>
        <p:sp>
          <p:nvSpPr>
            <p:cNvPr name="TextBox 8" id="8"/>
            <p:cNvSpPr txBox="true"/>
            <p:nvPr/>
          </p:nvSpPr>
          <p:spPr>
            <a:xfrm rot="0">
              <a:off x="0" y="8528874"/>
              <a:ext cx="9682140" cy="1797450"/>
            </a:xfrm>
            <a:prstGeom prst="rect">
              <a:avLst/>
            </a:prstGeom>
          </p:spPr>
          <p:txBody>
            <a:bodyPr anchor="t" rtlCol="false" tIns="0" lIns="0" bIns="0" rIns="0">
              <a:spAutoFit/>
            </a:bodyPr>
            <a:lstStyle/>
            <a:p>
              <a:pPr>
                <a:lnSpc>
                  <a:spcPts val="3639"/>
                </a:lnSpc>
              </a:pPr>
              <a:r>
                <a:rPr lang="en-US" sz="2599">
                  <a:solidFill>
                    <a:srgbClr val="FAF2E9"/>
                  </a:solidFill>
                  <a:latin typeface="Barlow Light Bold"/>
                </a:rPr>
                <a:t>Silahkan anda tunjukan bagaimana cara anda melakukan Registrasi akun/ membuat akun. Kemudian jelaskan bagaimana perasaan Anda!</a:t>
              </a:r>
            </a:p>
          </p:txBody>
        </p:sp>
        <p:sp>
          <p:nvSpPr>
            <p:cNvPr name="TextBox 9" id="9"/>
            <p:cNvSpPr txBox="true"/>
            <p:nvPr/>
          </p:nvSpPr>
          <p:spPr>
            <a:xfrm rot="0">
              <a:off x="0" y="7621070"/>
              <a:ext cx="1059119" cy="545951"/>
            </a:xfrm>
            <a:prstGeom prst="rect">
              <a:avLst/>
            </a:prstGeom>
          </p:spPr>
          <p:txBody>
            <a:bodyPr anchor="t" rtlCol="false" tIns="0" lIns="0" bIns="0" rIns="0">
              <a:spAutoFit/>
            </a:bodyPr>
            <a:lstStyle/>
            <a:p>
              <a:pPr>
                <a:lnSpc>
                  <a:spcPts val="3240"/>
                </a:lnSpc>
              </a:pPr>
              <a:r>
                <a:rPr lang="en-US" u="sng" sz="2700">
                  <a:solidFill>
                    <a:srgbClr val="FAF2E9"/>
                  </a:solidFill>
                  <a:latin typeface="TAN Mon Cheri"/>
                </a:rPr>
                <a:t>03  </a:t>
              </a:r>
            </a:p>
          </p:txBody>
        </p:sp>
      </p:grpSp>
      <p:pic>
        <p:nvPicPr>
          <p:cNvPr name="Picture 10" id="10"/>
          <p:cNvPicPr>
            <a:picLocks noChangeAspect="true"/>
          </p:cNvPicPr>
          <p:nvPr/>
        </p:nvPicPr>
        <p:blipFill>
          <a:blip r:embed="rId2"/>
          <a:srcRect l="0" t="0" r="0" b="0"/>
          <a:stretch>
            <a:fillRect/>
          </a:stretch>
        </p:blipFill>
        <p:spPr>
          <a:xfrm flipH="false" flipV="false" rot="0">
            <a:off x="-3425869" y="-1744269"/>
            <a:ext cx="8909138" cy="55459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DAE9FBGJG6U</dc:identifier>
  <dcterms:modified xsi:type="dcterms:W3CDTF">2011-08-01T06:04:30Z</dcterms:modified>
  <cp:revision>1</cp:revision>
  <dc:title>Presentasi Topik Utama Webinar Lokakarya Motivasi Organik Bentuk Hijau dan Hitam</dc:title>
</cp:coreProperties>
</file>